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04" r:id="rId2"/>
    <p:sldId id="826" r:id="rId3"/>
    <p:sldId id="308" r:id="rId4"/>
    <p:sldId id="9955" r:id="rId5"/>
    <p:sldId id="6057" r:id="rId6"/>
    <p:sldId id="6060" r:id="rId7"/>
    <p:sldId id="9956" r:id="rId8"/>
    <p:sldId id="857" r:id="rId9"/>
    <p:sldId id="6055" r:id="rId10"/>
    <p:sldId id="6056" r:id="rId11"/>
    <p:sldId id="864" r:id="rId12"/>
    <p:sldId id="865" r:id="rId13"/>
    <p:sldId id="866" r:id="rId14"/>
    <p:sldId id="867" r:id="rId15"/>
    <p:sldId id="868" r:id="rId16"/>
    <p:sldId id="869" r:id="rId17"/>
    <p:sldId id="870" r:id="rId18"/>
    <p:sldId id="871" r:id="rId19"/>
    <p:sldId id="872" r:id="rId20"/>
    <p:sldId id="9957" r:id="rId21"/>
    <p:sldId id="876" r:id="rId22"/>
    <p:sldId id="880" r:id="rId23"/>
    <p:sldId id="881" r:id="rId24"/>
    <p:sldId id="882" r:id="rId25"/>
    <p:sldId id="9958" r:id="rId26"/>
    <p:sldId id="883" r:id="rId27"/>
    <p:sldId id="886" r:id="rId28"/>
    <p:sldId id="9959" r:id="rId29"/>
    <p:sldId id="9960" r:id="rId30"/>
    <p:sldId id="1074" r:id="rId31"/>
    <p:sldId id="1080" r:id="rId32"/>
    <p:sldId id="1116" r:id="rId33"/>
    <p:sldId id="1852" r:id="rId34"/>
    <p:sldId id="1082" r:id="rId35"/>
    <p:sldId id="1083" r:id="rId36"/>
    <p:sldId id="1853" r:id="rId37"/>
    <p:sldId id="1086" r:id="rId38"/>
    <p:sldId id="1087" r:id="rId39"/>
    <p:sldId id="1095" r:id="rId40"/>
    <p:sldId id="1847" r:id="rId41"/>
    <p:sldId id="9965" r:id="rId42"/>
    <p:sldId id="828" r:id="rId43"/>
    <p:sldId id="903" r:id="rId44"/>
    <p:sldId id="907" r:id="rId45"/>
    <p:sldId id="9966" r:id="rId46"/>
    <p:sldId id="790" r:id="rId47"/>
    <p:sldId id="791" r:id="rId48"/>
    <p:sldId id="792" r:id="rId49"/>
    <p:sldId id="793" r:id="rId50"/>
    <p:sldId id="795" r:id="rId51"/>
    <p:sldId id="796" r:id="rId52"/>
    <p:sldId id="797" r:id="rId53"/>
    <p:sldId id="798" r:id="rId54"/>
    <p:sldId id="799" r:id="rId55"/>
    <p:sldId id="800" r:id="rId56"/>
    <p:sldId id="801" r:id="rId57"/>
    <p:sldId id="802" r:id="rId58"/>
    <p:sldId id="803" r:id="rId59"/>
    <p:sldId id="804" r:id="rId60"/>
    <p:sldId id="805" r:id="rId61"/>
    <p:sldId id="806" r:id="rId62"/>
    <p:sldId id="807" r:id="rId63"/>
    <p:sldId id="9967" r:id="rId64"/>
    <p:sldId id="809" r:id="rId65"/>
    <p:sldId id="810" r:id="rId66"/>
    <p:sldId id="830" r:id="rId67"/>
    <p:sldId id="811" r:id="rId68"/>
    <p:sldId id="9968" r:id="rId69"/>
    <p:sldId id="820" r:id="rId70"/>
    <p:sldId id="821" r:id="rId71"/>
    <p:sldId id="837" r:id="rId72"/>
    <p:sldId id="6028" r:id="rId73"/>
    <p:sldId id="9969" r:id="rId74"/>
    <p:sldId id="6029" r:id="rId75"/>
    <p:sldId id="6031" r:id="rId76"/>
    <p:sldId id="6034" r:id="rId77"/>
  </p:sldIdLst>
  <p:sldSz cx="9144000" cy="5143500" type="screen16x9"/>
  <p:notesSz cx="6858000" cy="9144000"/>
  <p:custDataLst>
    <p:tags r:id="rId8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142"/>
  </p:normalViewPr>
  <p:slideViewPr>
    <p:cSldViewPr snapToGrid="0" snapToObjects="1">
      <p:cViewPr varScale="1">
        <p:scale>
          <a:sx n="128" d="100"/>
          <a:sy n="128" d="100"/>
        </p:scale>
        <p:origin x="1096" y="160"/>
      </p:cViewPr>
      <p:guideLst>
        <p:guide orient="horz" pos="161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26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1) 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软件测试如何支撑或协助“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持续不断地及早交付有价值的软件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”？如何在非常有限的时间内进行充分的测试？</a:t>
            </a:r>
            <a:endParaRPr lang="en-US" altLang="zh-CN" sz="1200" i="0" dirty="0">
              <a:latin typeface="楷体"/>
              <a:ea typeface="楷体"/>
              <a:cs typeface="楷体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2) 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欣然面对需求变化，即使在开发后期也一样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 ，那么测试如何适应这种变化？如何快速地完成回归测试？</a:t>
            </a:r>
            <a:endParaRPr lang="en-US" altLang="zh-CN" sz="1200" i="0" dirty="0">
              <a:latin typeface="楷体"/>
              <a:ea typeface="楷体"/>
              <a:cs typeface="楷体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3) 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敏捷开发强调开发和测试一起工作，“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项目中的每一天都不例外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”，在这样的原则下，如何去做敏捷测试？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056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可工作的软件是进度的首要度量标准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”，谁做的测试不重要，关键是要有准备好的测试，随时验证已完成的工作。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521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0" dirty="0">
                <a:latin typeface="楷体"/>
                <a:ea typeface="楷体"/>
                <a:cs typeface="楷体"/>
              </a:rPr>
              <a:t>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坚持不懈地追求技术卓越和良好设计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”，在处理每个测试任务时，都应该找到最有效的办法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5518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1) 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软件测试如何支撑或协助“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持续不断地及早交付有价值的软件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”？如何在非常有限的时间内进行充分的测试？</a:t>
            </a:r>
            <a:endParaRPr lang="en-US" altLang="zh-CN" sz="1200" i="0" dirty="0">
              <a:latin typeface="楷体"/>
              <a:ea typeface="楷体"/>
              <a:cs typeface="楷体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2) 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欣然面对需求变化，即使在开发后期也一样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 ，那么测试如何适应这种变化？如何快速地完成回归测试？</a:t>
            </a:r>
            <a:endParaRPr lang="en-US" altLang="zh-CN" sz="1200" i="0" dirty="0">
              <a:latin typeface="楷体"/>
              <a:ea typeface="楷体"/>
              <a:cs typeface="楷体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>
                <a:latin typeface="楷体"/>
                <a:ea typeface="楷体"/>
                <a:cs typeface="楷体"/>
              </a:rPr>
              <a:t>3) 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敏捷开发强调开发和测试一起工作，“</a:t>
            </a:r>
            <a:r>
              <a:rPr lang="zh-CN" altLang="en-US" sz="1200" b="1" i="0" dirty="0">
                <a:latin typeface="楷体"/>
                <a:ea typeface="楷体"/>
                <a:cs typeface="楷体"/>
              </a:rPr>
              <a:t>项目中的每一天都不例外</a:t>
            </a:r>
            <a:r>
              <a:rPr lang="zh-CN" altLang="en-US" sz="1200" i="0" dirty="0">
                <a:latin typeface="楷体"/>
                <a:ea typeface="楷体"/>
                <a:cs typeface="楷体"/>
              </a:rPr>
              <a:t>”，在这样的原则下，如何去做敏捷测试？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05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238D8-21EF-42B6-9692-84917FFC5B16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238D8-21EF-42B6-9692-84917FFC5B16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88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kern="1200" dirty="0">
                <a:solidFill>
                  <a:srgbClr val="FF6600"/>
                </a:solidFill>
                <a:latin typeface="+mn-ea"/>
                <a:ea typeface="宋体" charset="0"/>
                <a:cs typeface="+mn-cs"/>
              </a:rPr>
              <a:t>Charter</a:t>
            </a:r>
            <a:r>
              <a:rPr kumimoji="1" lang="zh-CN" altLang="en-US" sz="1200" b="1" kern="1200" dirty="0">
                <a:solidFill>
                  <a:srgbClr val="FF6600"/>
                </a:solidFill>
                <a:latin typeface="+mn-ea"/>
                <a:ea typeface="宋体" charset="0"/>
                <a:cs typeface="+mn-cs"/>
              </a:rPr>
              <a:t>还具有什么重要属性？ 优先级</a:t>
            </a:r>
            <a:endParaRPr kumimoji="1" lang="en-US" altLang="zh-CN" sz="1200" b="1" kern="1200" dirty="0">
              <a:solidFill>
                <a:srgbClr val="FF6600"/>
              </a:solidFill>
              <a:latin typeface="+mn-ea"/>
              <a:ea typeface="宋体" charset="0"/>
              <a:cs typeface="+mn-cs"/>
            </a:endParaRPr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Session</a:t>
            </a:r>
            <a:r>
              <a:rPr kumimoji="1" lang="zh-CN" altLang="en-US" dirty="0"/>
              <a:t> 可以看成一个更具体的测试任务，</a:t>
            </a:r>
            <a:r>
              <a:rPr kumimoji="1" lang="en-US" altLang="zh-CN" dirty="0"/>
              <a:t>Mission</a:t>
            </a:r>
            <a:r>
              <a:rPr kumimoji="1" lang="zh-CN" altLang="en-US" dirty="0"/>
              <a:t>：任务，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是为了完成</a:t>
            </a:r>
            <a:r>
              <a:rPr kumimoji="1" lang="en-US" altLang="zh-CN" dirty="0"/>
              <a:t>Mission</a:t>
            </a:r>
            <a:r>
              <a:rPr kumimoji="1" lang="zh-CN" altLang="en-US" dirty="0"/>
              <a:t>的子任务</a:t>
            </a:r>
            <a:endParaRPr kumimoji="1" lang="en-US" altLang="zh-CN" dirty="0"/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kern="1200" dirty="0">
              <a:solidFill>
                <a:srgbClr val="FF6600"/>
              </a:solidFill>
              <a:latin typeface="+mn-ea"/>
              <a:ea typeface="宋体" charset="0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  <a:pPr/>
              <a:t>2022/12/24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  <a:pPr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51045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简洁的文档，</a:t>
            </a:r>
            <a:endParaRPr kumimoji="1" lang="en-US" altLang="zh-CN" dirty="0"/>
          </a:p>
          <a:p>
            <a:r>
              <a:rPr kumimoji="1" lang="zh-CN" altLang="en-US" dirty="0"/>
              <a:t>面对面沟通更重要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  <a:pPr/>
              <a:t>2022/12/24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  <a:pPr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0002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传统的测试计划可以分成什么？测试任务、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</a:p>
          <a:p>
            <a:r>
              <a:rPr kumimoji="1" lang="zh-CN" altLang="en-US" dirty="0"/>
              <a:t>还是能对应起来的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  <a:pPr/>
              <a:t>2022/12/24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  <a:pPr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671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02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我们“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charset="0"/>
                <a:cs typeface="+mn-cs"/>
              </a:rPr>
              <a:t>As a ..., I want to ..., so that ...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”标准格式描述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为了让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的制定更有效和简洁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一种标准格式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"By testing ...through ... to ..."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来规范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的制定。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通过这样的格式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可以强迫你在开始测试前就明确本次测试中核心的 三个元素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CN" altLang="en-US" sz="1200" b="1" kern="1200" dirty="0">
                <a:solidFill>
                  <a:srgbClr val="3366FF"/>
                </a:solidFill>
                <a:effectLst/>
                <a:latin typeface="+mn-lt"/>
                <a:ea typeface="+mn-ea"/>
                <a:cs typeface="+mn-cs"/>
              </a:rPr>
              <a:t> 测试范围、测试方法、测试目标。</a:t>
            </a:r>
            <a:endParaRPr lang="en-US" altLang="zh-CN" sz="1200" b="1" kern="1200" dirty="0">
              <a:solidFill>
                <a:srgbClr val="3366FF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按照这样的格式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我们可以较容易地制定出有效的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通过参考需求文档测试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功能来熟悉此功能与其它系统的交互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通过数据的多样性变化来测试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流程对各种数据的容错能力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Font typeface="+mj-lt"/>
              <a:buAutoNum type="alphaLcParenR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通过检查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来测试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模块是否符合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 </a:t>
            </a:r>
            <a:endParaRPr lang="zh-CN" altLang="en-US" dirty="0"/>
          </a:p>
          <a:p>
            <a:pPr marL="228600" indent="-228600">
              <a:buFont typeface="+mj-lt"/>
              <a:buAutoNum type="alphaLcParenR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C103-B5B4-4903-873C-B2D26352FF0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855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比较规范，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D0F06F-8731-4C41-9724-CF9F89A92107}" type="datetime1">
              <a:rPr lang="zh-CN" altLang="en-US" smtClean="0"/>
              <a:pPr/>
              <a:t>2022/12/24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C18BA-0F23-5B45-A3ED-266DC1B0382C}" type="slidenum">
              <a:rPr lang="zh-CN" altLang="en-US" smtClean="0"/>
              <a:pPr/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70174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Opportunity testing is any testing that doesn’t fit the charter of the session. Since we’re in doing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testing, we remind and encourage testers that it’s okay to divert from their charter if they stumble into an off-charter problem that looks important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C103-B5B4-4903-873C-B2D26352FF0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49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dirty="0">
                <a:latin typeface="Yuanti SC" charset="-122"/>
                <a:ea typeface="Yuanti SC" charset="-122"/>
                <a:cs typeface="Yuanti SC" charset="-122"/>
              </a:rPr>
              <a:t>只要遵循简单的格式（如“</a:t>
            </a:r>
            <a:r>
              <a:rPr lang="en-US" altLang="zh-CN" sz="1200" i="0" dirty="0">
                <a:latin typeface="Yuanti SC" charset="-122"/>
                <a:ea typeface="Yuanti SC" charset="-122"/>
                <a:cs typeface="Yuanti SC" charset="-122"/>
              </a:rPr>
              <a:t>#”</a:t>
            </a:r>
            <a:r>
              <a:rPr lang="zh-CN" altLang="en-US" sz="1200" i="0" dirty="0">
                <a:latin typeface="Yuanti SC" charset="-122"/>
                <a:ea typeface="Yuanti SC" charset="-122"/>
                <a:cs typeface="Yuanti SC" charset="-122"/>
              </a:rPr>
              <a:t>标记各项内容），就可以产生易于自动分析的报表，通过特定工具汇总，产生测试报告和图表。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8347-1A91-44CB-BE93-8A70171D17A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7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42D48-9F17-4F36-976F-4011B93EEA08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传统的软件测试过程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4.1.1 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W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模型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4.1.2 </a:t>
            </a:r>
            <a:r>
              <a:rPr lang="en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TMap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NEXT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敏捷测试过程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4.2.1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敏捷测试的价值观和原则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4.2.2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传统测试和敏捷测试的区别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敏捷测试流程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4.2.4 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SBTM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4.3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软件测试流派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测试过程改进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4.4.1 </a:t>
            </a:r>
            <a:r>
              <a:rPr lang="en" altLang="zh-CN" sz="1200" kern="100" dirty="0" err="1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TMMi</a:t>
            </a: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	89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4.4.2 TPI NEXT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4.4.3 CTP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4.4.4 STEP	</a:t>
            </a:r>
          </a:p>
          <a:p>
            <a:pPr algn="just">
              <a:lnSpc>
                <a:spcPct val="120000"/>
              </a:lnSpc>
            </a:pPr>
            <a:r>
              <a:rPr lang="en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4.5 </a:t>
            </a: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软件测试标准与规范	</a:t>
            </a: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小结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102</a:t>
            </a: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思考题	</a:t>
            </a:r>
            <a:r>
              <a:rPr lang="en-US" altLang="zh-CN" sz="1200" kern="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103</a:t>
            </a: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kern="100" dirty="0">
              <a:solidFill>
                <a:srgbClr val="3F3F3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89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74638" y="406400"/>
            <a:ext cx="7407276" cy="41671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6367" y="4344301"/>
            <a:ext cx="5486400" cy="41134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没有：生命周期模型、测试规格技术、静态测试技术、办公环境、测试功能与培训、评估、底层测试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不同的：介入时间 </a:t>
            </a:r>
            <a:r>
              <a:rPr lang="en-US" altLang="zh-CN" dirty="0"/>
              <a:t>– Degree of Involvement</a:t>
            </a:r>
            <a:r>
              <a:rPr lang="zh-CN" altLang="en-US" dirty="0"/>
              <a:t>， 测试自动化 </a:t>
            </a:r>
            <a:r>
              <a:rPr lang="en-US" altLang="zh-CN" dirty="0"/>
              <a:t>-  Test tools, </a:t>
            </a:r>
            <a:r>
              <a:rPr lang="zh-CN" altLang="en-US" dirty="0"/>
              <a:t>承诺与动力 </a:t>
            </a:r>
            <a:r>
              <a:rPr lang="en-US" altLang="zh-CN" dirty="0"/>
              <a:t>– Stakeholder commitment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方法的范围 </a:t>
            </a:r>
            <a:r>
              <a:rPr lang="en-US" altLang="zh-CN" dirty="0"/>
              <a:t>– Methodology practice  </a:t>
            </a:r>
          </a:p>
          <a:p>
            <a:endParaRPr lang="en-US" altLang="zh-CN" dirty="0"/>
          </a:p>
          <a:p>
            <a:r>
              <a:rPr lang="zh-CN" altLang="en-US" dirty="0"/>
              <a:t>新增：</a:t>
            </a:r>
            <a:r>
              <a:rPr lang="en-US" altLang="zh-CN" dirty="0"/>
              <a:t>Test Organization, Test case design, Tester professionalism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2184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301"/>
            <a:ext cx="5029200" cy="411342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重点学习内容，可以通过留实操作业或提问的方式，巩固学习成果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1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每课</a:t>
            </a:r>
            <a:r>
              <a:rPr lang="zh-CN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时使用“以上是本节课的内容”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这一章讲到这里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6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74638" y="406400"/>
            <a:ext cx="7407276" cy="416718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367" y="4344301"/>
            <a:ext cx="5486400" cy="411342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1AA72A-FE2F-1F7F-B206-0A8214FA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308"/>
          <a:stretch/>
        </p:blipFill>
        <p:spPr>
          <a:xfrm>
            <a:off x="-2" y="6976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7E0749-825C-807E-623C-309EBA421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51939-329D-FAE7-273D-282F36411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0" y="4461938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75B709-553C-2F31-0AC6-3CD7BEB5F72A}"/>
              </a:ext>
            </a:extLst>
          </p:cNvPr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>
            <a:extLst>
              <a:ext uri="{FF2B5EF4-FFF2-40B4-BE49-F238E27FC236}">
                <a16:creationId xmlns:a16="http://schemas.microsoft.com/office/drawing/2014/main" id="{392AD8B5-C0BE-D767-84D9-E93FB6F13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3A833-E148-B64F-D7B3-8453CEFD81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07" y="105693"/>
            <a:ext cx="1417284" cy="4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8">
            <a:extLst>
              <a:ext uri="{FF2B5EF4-FFF2-40B4-BE49-F238E27FC236}">
                <a16:creationId xmlns:a16="http://schemas.microsoft.com/office/drawing/2014/main" id="{3B501795-433E-8B6A-2678-C4A65945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FE2A74DA-7803-DD36-8E9F-767AD192F453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63E8E73-7E31-1400-F678-F930BD3475CC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5F9681F-6E99-C779-75ED-01642A8BCA65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CFA03883-F7C4-9082-DB0C-05D461B830D2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0" name="文本占位符 26">
            <a:extLst>
              <a:ext uri="{FF2B5EF4-FFF2-40B4-BE49-F238E27FC236}">
                <a16:creationId xmlns:a16="http://schemas.microsoft.com/office/drawing/2014/main" id="{4A708B71-2A16-8A0B-D21B-A2D7BBA975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10E6A-4EE3-F1E3-9796-D62E416B5BC9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8B43CF-DE05-C6DB-C3AF-858CB8A2C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2C9FE8B-2EE0-9AD5-EB26-FE2F33DF0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9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8">
            <a:extLst>
              <a:ext uri="{FF2B5EF4-FFF2-40B4-BE49-F238E27FC236}">
                <a16:creationId xmlns:a16="http://schemas.microsoft.com/office/drawing/2014/main" id="{596326B6-5186-8CF7-6486-F376867A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9" y="280792"/>
            <a:ext cx="5309804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9" name="组合 19">
            <a:extLst>
              <a:ext uri="{FF2B5EF4-FFF2-40B4-BE49-F238E27FC236}">
                <a16:creationId xmlns:a16="http://schemas.microsoft.com/office/drawing/2014/main" id="{6315F8A2-CE40-FB15-CD53-E6AFC7159D01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5F80E84B-6F83-69DA-AA84-E6615061A2CA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1" name="燕尾形 10">
              <a:extLst>
                <a:ext uri="{FF2B5EF4-FFF2-40B4-BE49-F238E27FC236}">
                  <a16:creationId xmlns:a16="http://schemas.microsoft.com/office/drawing/2014/main" id="{721992CD-A44A-28C2-FDC1-31809B3560A3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2" name="燕尾形 11">
              <a:extLst>
                <a:ext uri="{FF2B5EF4-FFF2-40B4-BE49-F238E27FC236}">
                  <a16:creationId xmlns:a16="http://schemas.microsoft.com/office/drawing/2014/main" id="{8C523AD8-5871-8822-BF72-E5908474242B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3" name="文本占位符 26">
            <a:extLst>
              <a:ext uri="{FF2B5EF4-FFF2-40B4-BE49-F238E27FC236}">
                <a16:creationId xmlns:a16="http://schemas.microsoft.com/office/drawing/2014/main" id="{8DB39D3C-1AB9-CDDE-B49C-5FD6E28548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503CBA-84C6-A570-5A9A-796F6A3A4A9F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BA6F9B7-C051-4B69-C631-AA69B99544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D78018BB-2D12-32C1-42A5-4A220431AC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D27094D-FE74-4D01-A432-3D2227A9A0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573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5" name="标题 18">
            <a:extLst>
              <a:ext uri="{FF2B5EF4-FFF2-40B4-BE49-F238E27FC236}">
                <a16:creationId xmlns:a16="http://schemas.microsoft.com/office/drawing/2014/main" id="{BC653964-B27B-5D55-2888-123DCEF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6" name="组合 19">
            <a:extLst>
              <a:ext uri="{FF2B5EF4-FFF2-40B4-BE49-F238E27FC236}">
                <a16:creationId xmlns:a16="http://schemas.microsoft.com/office/drawing/2014/main" id="{06DEC1DD-71FA-0879-5B19-99757B7FAD42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29C1597-78DB-0C24-33AB-69FD1937B675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8" name="燕尾形 17">
              <a:extLst>
                <a:ext uri="{FF2B5EF4-FFF2-40B4-BE49-F238E27FC236}">
                  <a16:creationId xmlns:a16="http://schemas.microsoft.com/office/drawing/2014/main" id="{3404FDEA-1426-1669-D727-668FE30C1990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9" name="燕尾形 18">
              <a:extLst>
                <a:ext uri="{FF2B5EF4-FFF2-40B4-BE49-F238E27FC236}">
                  <a16:creationId xmlns:a16="http://schemas.microsoft.com/office/drawing/2014/main" id="{E88921BB-B82E-E706-1419-9F0067267CC9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20" name="文本占位符 26">
            <a:extLst>
              <a:ext uri="{FF2B5EF4-FFF2-40B4-BE49-F238E27FC236}">
                <a16:creationId xmlns:a16="http://schemas.microsoft.com/office/drawing/2014/main" id="{CE22F9DF-660D-F9A4-066E-E4F55186B5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3C7ADF-25D4-F38E-95CB-0A24DF6316FB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44543A7-8EC1-BEBA-041D-80CEA1CB6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0" y="4810352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68BECB6-6F87-4AA7-A36C-D5289AC9CF4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3" name="组合 19">
            <a:extLst>
              <a:ext uri="{FF2B5EF4-FFF2-40B4-BE49-F238E27FC236}">
                <a16:creationId xmlns:a16="http://schemas.microsoft.com/office/drawing/2014/main" id="{6118ABC9-4F7D-5FCA-CC84-2F7BDFA101F1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307CF67F-2220-DA49-2E06-A860F7C16236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5" name="燕尾形 4">
              <a:extLst>
                <a:ext uri="{FF2B5EF4-FFF2-40B4-BE49-F238E27FC236}">
                  <a16:creationId xmlns:a16="http://schemas.microsoft.com/office/drawing/2014/main" id="{1E81558A-717B-0009-F939-A62E8F163642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DBCF7CB8-CB74-7924-7C11-9B998EDBDADA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1DEF6D5C-EA28-244B-C05B-B29FD05B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77" y="232540"/>
            <a:ext cx="7338557" cy="60079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04896A-D7F7-2D95-D373-351BE84C9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1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580150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77AB5A-2027-948E-5659-35FA3C398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777" y="232540"/>
            <a:ext cx="7338557" cy="60079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5" name="组合 19">
            <a:extLst>
              <a:ext uri="{FF2B5EF4-FFF2-40B4-BE49-F238E27FC236}">
                <a16:creationId xmlns:a16="http://schemas.microsoft.com/office/drawing/2014/main" id="{CF357503-D717-4376-AFB6-327DFBFCDC82}"/>
              </a:ext>
            </a:extLst>
          </p:cNvPr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E021A55F-0379-D077-14DB-A802EBDBA610}"/>
                </a:ext>
              </a:extLst>
            </p:cNvPr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7" name="燕尾形 6">
              <a:extLst>
                <a:ext uri="{FF2B5EF4-FFF2-40B4-BE49-F238E27FC236}">
                  <a16:creationId xmlns:a16="http://schemas.microsoft.com/office/drawing/2014/main" id="{46458EBE-95DB-18DA-04CC-0F670D1014F7}"/>
                </a:ext>
              </a:extLst>
            </p:cNvPr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66877CF5-CD13-15C1-3778-CAFC5305C129}"/>
                </a:ext>
              </a:extLst>
            </p:cNvPr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AAED853-709C-0E59-A2C7-6F9017333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6094807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80E710-DC63-F434-40DE-02365645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 二级</a:t>
            </a:r>
          </a:p>
          <a:p>
            <a:pPr lvl="2"/>
            <a:r>
              <a:rPr kumimoji="1" lang="zh-CN" altLang="en-US" dirty="0"/>
              <a:t> 三级</a:t>
            </a:r>
          </a:p>
          <a:p>
            <a:pPr lvl="3"/>
            <a:r>
              <a:rPr kumimoji="1" lang="zh-CN" altLang="en-US" dirty="0"/>
              <a:t> 四级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9EF5C-CB56-40EE-620D-C8B40FB83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C152E-C22C-B6CC-FB0A-FBCC5CB1A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D092D88-14E1-CBCB-42A3-ACAEF467D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9" y="4536170"/>
            <a:ext cx="1417284" cy="472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06AE3-40B3-E8B3-FA9C-9A6C00352A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D81FDB-2A3A-FEBF-FBCB-1476EFCE8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0FE2DA-FC21-1153-37CB-A85DDF4FCDE8}"/>
              </a:ext>
            </a:extLst>
          </p:cNvPr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F61D3-9126-B777-AD57-0E71CCC8CA5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7502253" y="4579468"/>
            <a:ext cx="1519827" cy="3869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6" r:id="rId14"/>
    <p:sldLayoutId id="2147483667" r:id="rId15"/>
    <p:sldLayoutId id="2147483668" r:id="rId16"/>
    <p:sldLayoutId id="2147483669" r:id="rId17"/>
    <p:sldLayoutId id="2147483673" r:id="rId18"/>
    <p:sldLayoutId id="2147483674" r:id="rId19"/>
    <p:sldLayoutId id="2147483675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g.tmap.net/Ho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tmap.net/en/tmap-next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file:////Users/kerryzhu/Documents/2.4%20testing/7.%20%25E6%25B5%258B%25E8%25AF%2595%25E6%25A0%2587%25E5%2587%2586-standard/GBT%2015532-2008%20%25E8%25AE%25A1%25E7%25AE%2597%25E6%259C%25BA%25E8%25BD%25AF%25E4%25BB%25B6%25E6%25B5%258B%25E8%25AF%2595%25E8%25A7%2584%25E8%258C%258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软件测试方法和技术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45025" y="4357370"/>
            <a:ext cx="2263140" cy="346710"/>
          </a:xfrm>
        </p:spPr>
        <p:txBody>
          <a:bodyPr>
            <a:noAutofit/>
          </a:bodyPr>
          <a:lstStyle/>
          <a:p>
            <a:r>
              <a:rPr kumimoji="1" lang="zh-CN" altLang="en-US" sz="1800" b="1" dirty="0">
                <a:solidFill>
                  <a:schemeClr val="bg1"/>
                </a:solidFill>
              </a:rPr>
              <a:t>同济大学 </a:t>
            </a:r>
            <a:r>
              <a:rPr kumimoji="1" sz="1800" b="1" dirty="0">
                <a:solidFill>
                  <a:schemeClr val="bg1"/>
                </a:solidFill>
              </a:rPr>
              <a:t> 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朱少民</a:t>
            </a:r>
            <a:endParaRPr kumimoji="1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50565"/>
            <a:ext cx="6359702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/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4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软件测试流程和规范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8487E-E177-DE4D-945D-7DCF652B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2" y="94799"/>
            <a:ext cx="1417284" cy="472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74D2C0-7B86-AF96-1249-81EFF634CEC4}"/>
              </a:ext>
            </a:extLst>
          </p:cNvPr>
          <p:cNvSpPr txBox="1"/>
          <p:nvPr/>
        </p:nvSpPr>
        <p:spPr>
          <a:xfrm>
            <a:off x="4572000" y="4744056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系统测试的层次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464A04-DB67-1762-A7E3-DB2D2E1FE773}"/>
              </a:ext>
            </a:extLst>
          </p:cNvPr>
          <p:cNvGrpSpPr/>
          <p:nvPr/>
        </p:nvGrpSpPr>
        <p:grpSpPr>
          <a:xfrm>
            <a:off x="1796960" y="973279"/>
            <a:ext cx="5982846" cy="3683863"/>
            <a:chOff x="1796960" y="973279"/>
            <a:chExt cx="5982846" cy="3683863"/>
          </a:xfrm>
        </p:grpSpPr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EE6BBE55-A083-193C-B479-9BEF35EE2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3091" y="2148601"/>
              <a:ext cx="1645920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系统设计的验证</a:t>
              </a:r>
            </a:p>
          </p:txBody>
        </p:sp>
        <p:sp>
          <p:nvSpPr>
            <p:cNvPr id="26" name="Text Box 5">
              <a:extLst>
                <a:ext uri="{FF2B5EF4-FFF2-40B4-BE49-F238E27FC236}">
                  <a16:creationId xmlns:a16="http://schemas.microsoft.com/office/drawing/2014/main" id="{0E9C2575-75CB-4D24-ED79-BA9A1D394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267" y="973279"/>
              <a:ext cx="289025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验证业务需求</a:t>
              </a:r>
            </a:p>
          </p:txBody>
        </p:sp>
        <p:sp>
          <p:nvSpPr>
            <p:cNvPr id="27" name="Text Box 6">
              <a:extLst>
                <a:ext uri="{FF2B5EF4-FFF2-40B4-BE49-F238E27FC236}">
                  <a16:creationId xmlns:a16="http://schemas.microsoft.com/office/drawing/2014/main" id="{FAC0BAC7-A604-1CF3-9ED7-69840D350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6960" y="1201208"/>
              <a:ext cx="674374" cy="516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需求定义</a:t>
              </a: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B9A81EDC-B9B5-2B6A-2F34-9A1CB78C2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94" y="2297266"/>
              <a:ext cx="708519" cy="516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系统设计</a:t>
              </a: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053CFA1B-BD1D-A185-7E4C-404349975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700" y="3104744"/>
              <a:ext cx="1145858" cy="640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功能规格</a:t>
              </a:r>
            </a:p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详细设计</a:t>
              </a:r>
            </a:p>
          </p:txBody>
        </p:sp>
        <p:sp>
          <p:nvSpPr>
            <p:cNvPr id="31" name="Line 11">
              <a:extLst>
                <a:ext uri="{FF2B5EF4-FFF2-40B4-BE49-F238E27FC236}">
                  <a16:creationId xmlns:a16="http://schemas.microsoft.com/office/drawing/2014/main" id="{44222069-1174-2ED1-114F-619E46371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463" y="1396837"/>
              <a:ext cx="2099509" cy="3260305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Line 12">
              <a:extLst>
                <a:ext uri="{FF2B5EF4-FFF2-40B4-BE49-F238E27FC236}">
                  <a16:creationId xmlns:a16="http://schemas.microsoft.com/office/drawing/2014/main" id="{9519D237-7232-00CC-E164-C8B33A886C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1895" y="1390886"/>
              <a:ext cx="1947146" cy="3217986"/>
            </a:xfrm>
            <a:prstGeom prst="line">
              <a:avLst/>
            </a:prstGeom>
            <a:noFill/>
            <a:ln w="28575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E3F88765-A55F-6F00-5D5E-44678DB431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700" y="1359149"/>
              <a:ext cx="3697117" cy="58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Line 14">
              <a:extLst>
                <a:ext uri="{FF2B5EF4-FFF2-40B4-BE49-F238E27FC236}">
                  <a16:creationId xmlns:a16="http://schemas.microsoft.com/office/drawing/2014/main" id="{285E8C4E-E2E3-7BBD-582C-2C9DF75D7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596" y="2493208"/>
              <a:ext cx="2365460" cy="368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Line 15">
              <a:extLst>
                <a:ext uri="{FF2B5EF4-FFF2-40B4-BE49-F238E27FC236}">
                  <a16:creationId xmlns:a16="http://schemas.microsoft.com/office/drawing/2014/main" id="{45F9C209-4A1C-8D7F-EFA7-5A70632D0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589" y="3449663"/>
              <a:ext cx="1193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Text Box 17">
              <a:extLst>
                <a:ext uri="{FF2B5EF4-FFF2-40B4-BE49-F238E27FC236}">
                  <a16:creationId xmlns:a16="http://schemas.microsoft.com/office/drawing/2014/main" id="{17CA1BFF-79F5-A2DB-D4FB-AF1C342F5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153" y="2710471"/>
              <a:ext cx="1282616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4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功能（规格）的验证</a:t>
              </a:r>
            </a:p>
          </p:txBody>
        </p:sp>
        <p:sp>
          <p:nvSpPr>
            <p:cNvPr id="38" name="Text Box 18">
              <a:extLst>
                <a:ext uri="{FF2B5EF4-FFF2-40B4-BE49-F238E27FC236}">
                  <a16:creationId xmlns:a16="http://schemas.microsoft.com/office/drawing/2014/main" id="{97BF4705-842F-E083-CE48-D7D931BE1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9051" y="4216055"/>
              <a:ext cx="651510" cy="30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编程</a:t>
              </a:r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4DB28A1A-C31A-E65C-55A1-E220B9ED3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3616" y="4216055"/>
              <a:ext cx="1145858" cy="30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</a:t>
              </a: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27C870D1-1076-330F-609B-9A26C77AB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132" y="3373168"/>
              <a:ext cx="1080135" cy="30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集成测试</a:t>
              </a:r>
            </a:p>
          </p:txBody>
        </p:sp>
        <p:sp>
          <p:nvSpPr>
            <p:cNvPr id="41" name="Text Box 21">
              <a:extLst>
                <a:ext uri="{FF2B5EF4-FFF2-40B4-BE49-F238E27FC236}">
                  <a16:creationId xmlns:a16="http://schemas.microsoft.com/office/drawing/2014/main" id="{28FF5A04-4390-856C-97C5-5AAD15E00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0241" y="2432864"/>
              <a:ext cx="1110138" cy="30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系统测试</a:t>
              </a:r>
            </a:p>
          </p:txBody>
        </p:sp>
        <p:sp>
          <p:nvSpPr>
            <p:cNvPr id="42" name="Text Box 22">
              <a:extLst>
                <a:ext uri="{FF2B5EF4-FFF2-40B4-BE49-F238E27FC236}">
                  <a16:creationId xmlns:a16="http://schemas.microsoft.com/office/drawing/2014/main" id="{52003F37-0222-E150-0EB2-A3751437B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1099" y="1281462"/>
              <a:ext cx="1078707" cy="30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534988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lang="zh-CN" altLang="en-US" sz="162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验收测试</a:t>
              </a:r>
            </a:p>
          </p:txBody>
        </p: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A9D15A35-37A8-7033-90CA-DCB8C8D90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692" y="1245507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Oval 24">
              <a:extLst>
                <a:ext uri="{FF2B5EF4-FFF2-40B4-BE49-F238E27FC236}">
                  <a16:creationId xmlns:a16="http://schemas.microsoft.com/office/drawing/2014/main" id="{2D3015EE-083B-8E71-E56A-3A3D2820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722" y="2391590"/>
              <a:ext cx="296469" cy="2770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Oval 25">
              <a:extLst>
                <a:ext uri="{FF2B5EF4-FFF2-40B4-BE49-F238E27FC236}">
                  <a16:creationId xmlns:a16="http://schemas.microsoft.com/office/drawing/2014/main" id="{62FAE6FF-3CDA-EAF6-8976-3857500B2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734" y="3311194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Oval 26">
              <a:extLst>
                <a:ext uri="{FF2B5EF4-FFF2-40B4-BE49-F238E27FC236}">
                  <a16:creationId xmlns:a16="http://schemas.microsoft.com/office/drawing/2014/main" id="{B83A95AB-1B7B-1FCF-A80D-F655352A5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608" y="4178537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71BD4C09-A2AC-3162-48D9-15E893BB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922" y="4125159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Oval 28">
              <a:extLst>
                <a:ext uri="{FF2B5EF4-FFF2-40B4-BE49-F238E27FC236}">
                  <a16:creationId xmlns:a16="http://schemas.microsoft.com/office/drawing/2014/main" id="{6FD0B1E2-8561-644F-EA63-8DBDC941F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300" y="3302384"/>
              <a:ext cx="291131" cy="2945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Oval 29">
              <a:extLst>
                <a:ext uri="{FF2B5EF4-FFF2-40B4-BE49-F238E27FC236}">
                  <a16:creationId xmlns:a16="http://schemas.microsoft.com/office/drawing/2014/main" id="{536785E0-B0FD-AED6-4B1D-AB5B1399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271" y="2338108"/>
              <a:ext cx="281334" cy="3042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Oval 30">
              <a:extLst>
                <a:ext uri="{FF2B5EF4-FFF2-40B4-BE49-F238E27FC236}">
                  <a16:creationId xmlns:a16="http://schemas.microsoft.com/office/drawing/2014/main" id="{534BA146-1470-8343-57DF-CD9E4CEFD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152" y="1225177"/>
              <a:ext cx="281334" cy="3042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3912" tIns="36955" rIns="73912" bIns="36955" anchor="ctr">
              <a:spAutoFit/>
            </a:bodyPr>
            <a:lstStyle/>
            <a:p>
              <a:endParaRPr lang="zh-CN" altLang="en-US" sz="162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Text Box 31">
              <a:extLst>
                <a:ext uri="{FF2B5EF4-FFF2-40B4-BE49-F238E27FC236}">
                  <a16:creationId xmlns:a16="http://schemas.microsoft.com/office/drawing/2014/main" id="{575BC220-E785-7E3A-C30D-6CBADDC17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917" y="3699126"/>
              <a:ext cx="570390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4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代码验证</a:t>
              </a:r>
            </a:p>
          </p:txBody>
        </p:sp>
        <p:cxnSp>
          <p:nvCxnSpPr>
            <p:cNvPr id="52" name="曲线连接符 51">
              <a:extLst>
                <a:ext uri="{FF2B5EF4-FFF2-40B4-BE49-F238E27FC236}">
                  <a16:creationId xmlns:a16="http://schemas.microsoft.com/office/drawing/2014/main" id="{542CAA81-3E7F-0E7F-D865-9DC348E03CCF}"/>
                </a:ext>
              </a:extLst>
            </p:cNvPr>
            <p:cNvCxnSpPr>
              <a:cxnSpLocks/>
              <a:stCxn id="28" idx="1"/>
              <a:endCxn id="27" idx="1"/>
            </p:cNvCxnSpPr>
            <p:nvPr/>
          </p:nvCxnSpPr>
          <p:spPr bwMode="auto">
            <a:xfrm rot="10800000">
              <a:off x="1796960" y="1459292"/>
              <a:ext cx="519934" cy="1096058"/>
            </a:xfrm>
            <a:prstGeom prst="curvedConnector3">
              <a:avLst>
                <a:gd name="adj1" fmla="val 143967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曲线连接符 52">
              <a:extLst>
                <a:ext uri="{FF2B5EF4-FFF2-40B4-BE49-F238E27FC236}">
                  <a16:creationId xmlns:a16="http://schemas.microsoft.com/office/drawing/2014/main" id="{6463793B-120C-8AAE-521D-8B07BA7F1572}"/>
                </a:ext>
              </a:extLst>
            </p:cNvPr>
            <p:cNvCxnSpPr>
              <a:cxnSpLocks/>
              <a:stCxn id="29" idx="1"/>
              <a:endCxn id="28" idx="1"/>
            </p:cNvCxnSpPr>
            <p:nvPr/>
          </p:nvCxnSpPr>
          <p:spPr bwMode="auto">
            <a:xfrm rot="10800000">
              <a:off x="2316894" y="2555350"/>
              <a:ext cx="439806" cy="869802"/>
            </a:xfrm>
            <a:prstGeom prst="curvedConnector3">
              <a:avLst>
                <a:gd name="adj1" fmla="val 151977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曲线连接符 53">
              <a:extLst>
                <a:ext uri="{FF2B5EF4-FFF2-40B4-BE49-F238E27FC236}">
                  <a16:creationId xmlns:a16="http://schemas.microsoft.com/office/drawing/2014/main" id="{058548FE-7E33-7F3E-6DAA-5987D3E72228}"/>
                </a:ext>
              </a:extLst>
            </p:cNvPr>
            <p:cNvCxnSpPr>
              <a:stCxn id="38" idx="1"/>
              <a:endCxn id="29" idx="1"/>
            </p:cNvCxnSpPr>
            <p:nvPr/>
          </p:nvCxnSpPr>
          <p:spPr bwMode="auto">
            <a:xfrm rot="10800000">
              <a:off x="2756701" y="3425152"/>
              <a:ext cx="962351" cy="943028"/>
            </a:xfrm>
            <a:prstGeom prst="curvedConnector3">
              <a:avLst>
                <a:gd name="adj1" fmla="val 123754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908B18B-A9CA-7A8B-8F35-FE3AF6806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109" y="4325816"/>
              <a:ext cx="365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73912" tIns="36955" rIns="73912" bIns="36955" anchor="ctr">
              <a:spAutoFit/>
            </a:bodyPr>
            <a:lstStyle/>
            <a:p>
              <a:endParaRPr lang="zh-CN" altLang="en-US" sz="162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00669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5"/>
          <p:cNvSpPr>
            <a:spLocks noGrp="1" noChangeArrowheads="1"/>
          </p:cNvSpPr>
          <p:nvPr>
            <p:ph type="title"/>
          </p:nvPr>
        </p:nvSpPr>
        <p:spPr>
          <a:xfrm>
            <a:off x="558027" y="308781"/>
            <a:ext cx="4680567" cy="421481"/>
          </a:xfrm>
          <a:noFill/>
        </p:spPr>
        <p:txBody>
          <a:bodyPr>
            <a:normAutofit fontScale="90000"/>
          </a:bodyPr>
          <a:lstStyle/>
          <a:p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4" name="Picture 26" descr="4-6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5571" y="1329612"/>
            <a:ext cx="6628730" cy="329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39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5"/>
          <p:cNvSpPr>
            <a:spLocks noGrp="1" noChangeArrowheads="1"/>
          </p:cNvSpPr>
          <p:nvPr>
            <p:ph type="title"/>
          </p:nvPr>
        </p:nvSpPr>
        <p:spPr>
          <a:xfrm>
            <a:off x="581516" y="330106"/>
            <a:ext cx="3274047" cy="612276"/>
          </a:xfrm>
          <a:noFill/>
        </p:spPr>
        <p:txBody>
          <a:bodyPr/>
          <a:lstStyle/>
          <a:p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952013" y="1161692"/>
            <a:ext cx="7569818" cy="190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en-US" alt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TMap</a:t>
            </a:r>
            <a:r>
              <a:rPr lang="en-U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(Test Management Approach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，测试管理方法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的、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基于风险策略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的测试方法体系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目的能更早地发现缺陷，以最小的成本、有效地、彻底地完成测试任务，以减少软件发布后的支持成本。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en-US" alt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TMap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所定义的测试生命周期由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计划和控制、准备、说明、执行和完成等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阶段组成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34817" y="4279326"/>
            <a:ext cx="2434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hlinkClick r:id="rId3"/>
              </a:rPr>
              <a:t>参考：</a:t>
            </a:r>
            <a:r>
              <a:rPr lang="en-US" altLang="zh-CN" sz="1200" dirty="0">
                <a:hlinkClick r:id="rId3"/>
              </a:rPr>
              <a:t> http://eng.tmap.net/Home/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653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5"/>
          <p:cNvSpPr>
            <a:spLocks noGrp="1" noChangeArrowheads="1"/>
          </p:cNvSpPr>
          <p:nvPr>
            <p:ph type="title"/>
          </p:nvPr>
        </p:nvSpPr>
        <p:spPr>
          <a:xfrm>
            <a:off x="468394" y="249492"/>
            <a:ext cx="5310237" cy="508581"/>
          </a:xfrm>
          <a:noFill/>
        </p:spPr>
        <p:txBody>
          <a:bodyPr/>
          <a:lstStyle/>
          <a:p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描述的生命周期模型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Picture 5" descr="4-7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652" y="1005576"/>
            <a:ext cx="633393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617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5"/>
          <p:cNvSpPr>
            <a:spLocks noGrp="1" noChangeArrowheads="1"/>
          </p:cNvSpPr>
          <p:nvPr>
            <p:ph type="title"/>
          </p:nvPr>
        </p:nvSpPr>
        <p:spPr>
          <a:xfrm>
            <a:off x="553236" y="283271"/>
            <a:ext cx="2887548" cy="593422"/>
          </a:xfrm>
          <a:noFill/>
        </p:spPr>
        <p:txBody>
          <a:bodyPr/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基本内容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5" descr="4-9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020" y="64219"/>
            <a:ext cx="3436495" cy="501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73592" y="1573816"/>
            <a:ext cx="3549616" cy="1995867"/>
          </a:xfrm>
          <a:prstGeom prst="rect">
            <a:avLst/>
          </a:prstGeom>
          <a:noFill/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一个基于风险的测试方法</a:t>
            </a:r>
            <a:endParaRPr lang="en-US" altLang="zh-CN" dirty="0"/>
          </a:p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基于风险的测试策略，来有效的分配测试投入</a:t>
            </a:r>
            <a:endParaRPr lang="en-US" altLang="zh-CN" dirty="0"/>
          </a:p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在测试规划的各个时间点进行商业投入</a:t>
            </a:r>
          </a:p>
        </p:txBody>
      </p:sp>
    </p:spTree>
    <p:extLst>
      <p:ext uri="{BB962C8B-B14F-4D97-AF65-F5344CB8AC3E}">
        <p14:creationId xmlns:p14="http://schemas.microsoft.com/office/powerpoint/2010/main" val="291518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5"/>
          <p:cNvSpPr>
            <a:spLocks noGrp="1" noChangeArrowheads="1"/>
          </p:cNvSpPr>
          <p:nvPr>
            <p:ph type="title"/>
          </p:nvPr>
        </p:nvSpPr>
        <p:spPr>
          <a:xfrm>
            <a:off x="600051" y="347869"/>
            <a:ext cx="4572555" cy="421481"/>
          </a:xfrm>
          <a:noFill/>
        </p:spPr>
        <p:txBody>
          <a:bodyPr>
            <a:noAutofit/>
          </a:bodyPr>
          <a:lstStyle/>
          <a:p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三大基石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7386" y="1524892"/>
            <a:ext cx="2636671" cy="211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1"/>
          <p:cNvSpPr>
            <a:spLocks noChangeArrowheads="1"/>
          </p:cNvSpPr>
          <p:nvPr/>
        </p:nvSpPr>
        <p:spPr bwMode="auto">
          <a:xfrm>
            <a:off x="1011763" y="1056014"/>
            <a:ext cx="5832872" cy="151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与软件开发生命周期一致的测试活动生命周期（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坚实的组织融合（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正确的基础设施和工具（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可用的技术（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2695" y="304696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流程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2032" y="3469771"/>
            <a:ext cx="99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人</a:t>
            </a:r>
            <a:r>
              <a:rPr lang="en-US" altLang="zh-CN" b="1" dirty="0">
                <a:solidFill>
                  <a:srgbClr val="00B050"/>
                </a:solidFill>
              </a:rPr>
              <a:t>/</a:t>
            </a:r>
            <a:r>
              <a:rPr lang="zh-CN" altLang="en-US" b="1" dirty="0">
                <a:solidFill>
                  <a:srgbClr val="00B050"/>
                </a:solidFill>
              </a:rPr>
              <a:t>组织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640" y="3469771"/>
            <a:ext cx="116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测试环境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4514" y="1524892"/>
            <a:ext cx="67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技术</a:t>
            </a:r>
          </a:p>
        </p:txBody>
      </p:sp>
      <p:pic>
        <p:nvPicPr>
          <p:cNvPr id="44038" name="Picture 6" descr="http://t0.gstatic.com/images?q=tbn:ANd9GcQYtuknG8Xi50yS5sSe8YMtBKYp9pzrqIKelV_rs4vg5uLAS0jBS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0244" y="3223390"/>
            <a:ext cx="2367263" cy="1728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78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089" y="337192"/>
            <a:ext cx="4452397" cy="640556"/>
          </a:xfrm>
        </p:spPr>
        <p:txBody>
          <a:bodyPr/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之背景</a:t>
            </a:r>
          </a:p>
        </p:txBody>
      </p:sp>
      <p:sp>
        <p:nvSpPr>
          <p:cNvPr id="7" name="矩形 6"/>
          <p:cNvSpPr/>
          <p:nvPr/>
        </p:nvSpPr>
        <p:spPr>
          <a:xfrm>
            <a:off x="1943767" y="1150988"/>
            <a:ext cx="4914546" cy="1219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测试的独立性 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  <a:sym typeface="Wingdings" pitchFamily="2" charset="2"/>
              </a:rPr>
              <a:t>和开发更紧密的融合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更多种类的测试组织，包括测试工厂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BDTM, Business Driven Test Management</a:t>
            </a:r>
            <a:endParaRPr lang="zh-CN" altLang="en-US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6764" y="2717162"/>
            <a:ext cx="4914546" cy="16080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新的测试方法、技术，特别测试设计方法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测试的基础设施、支持流程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测试估算、风险分析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增加测试类型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7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13839" y="4758993"/>
            <a:ext cx="27498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hlinkClick r:id="rId2"/>
              </a:rPr>
              <a:t>http://www.tmap.net/en/tmap-next</a:t>
            </a:r>
            <a:endParaRPr lang="zh-CN" altLang="en-US" sz="1350" dirty="0"/>
          </a:p>
        </p:txBody>
      </p:sp>
      <p:pic>
        <p:nvPicPr>
          <p:cNvPr id="5" name="图片 4" descr="tem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653" y="964522"/>
            <a:ext cx="5184576" cy="34233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81496" y="1872141"/>
            <a:ext cx="3564396" cy="16080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业务驱动测试管理方法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BDTM</a:t>
            </a:r>
          </a:p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结构化的测试流程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完整的工具包</a:t>
            </a:r>
          </a:p>
          <a:p>
            <a:pPr marL="267891" indent="-267891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自适应的测试方法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11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Map nex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9860" y="842914"/>
            <a:ext cx="5664279" cy="3721931"/>
          </a:xfrm>
          <a:prstGeom prst="rect">
            <a:avLst/>
          </a:prstGeom>
        </p:spPr>
      </p:pic>
      <p:sp>
        <p:nvSpPr>
          <p:cNvPr id="8" name="Rectangle 25">
            <a:extLst>
              <a:ext uri="{FF2B5EF4-FFF2-40B4-BE49-F238E27FC236}">
                <a16:creationId xmlns:a16="http://schemas.microsoft.com/office/drawing/2014/main" id="{03B42DFA-B768-4933-3407-BEE8B4F3C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94" y="249492"/>
            <a:ext cx="5310237" cy="508581"/>
          </a:xfrm>
          <a:noFill/>
        </p:spPr>
        <p:txBody>
          <a:bodyPr/>
          <a:lstStyle/>
          <a:p>
            <a:r>
              <a:rPr kumimoji="1" lang="en-US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生命周期模型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6E7C04-8DE9-9661-AC7B-25AE66176564}"/>
              </a:ext>
            </a:extLst>
          </p:cNvPr>
          <p:cNvSpPr txBox="1"/>
          <p:nvPr/>
        </p:nvSpPr>
        <p:spPr>
          <a:xfrm>
            <a:off x="2549998" y="4694116"/>
            <a:ext cx="3429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B0F0"/>
                </a:solidFill>
              </a:rPr>
              <a:t>Setting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up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&amp;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maintaining</a:t>
            </a:r>
            <a:r>
              <a:rPr kumimoji="1" lang="zh-CN" altLang="en-US" sz="1600" dirty="0">
                <a:solidFill>
                  <a:srgbClr val="00B0F0"/>
                </a:solidFill>
              </a:rPr>
              <a:t> </a:t>
            </a:r>
            <a:r>
              <a:rPr kumimoji="1" lang="en-US" altLang="zh-CN" sz="1600" dirty="0">
                <a:solidFill>
                  <a:srgbClr val="00B0F0"/>
                </a:solidFill>
              </a:rPr>
              <a:t>infrastructure</a:t>
            </a:r>
            <a:endParaRPr kumimoji="1" lang="zh-CN" altLang="en-US" sz="1600" dirty="0">
              <a:solidFill>
                <a:srgbClr val="00B0F0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03B9BBD-B036-494A-B315-B143074BB758}"/>
              </a:ext>
            </a:extLst>
          </p:cNvPr>
          <p:cNvCxnSpPr>
            <a:cxnSpLocks/>
          </p:cNvCxnSpPr>
          <p:nvPr/>
        </p:nvCxnSpPr>
        <p:spPr>
          <a:xfrm flipH="1" flipV="1">
            <a:off x="4351085" y="3723587"/>
            <a:ext cx="122549" cy="106522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 bwMode="auto">
          <a:xfrm>
            <a:off x="2673114" y="3479733"/>
            <a:ext cx="3661698" cy="460671"/>
          </a:xfrm>
          <a:prstGeom prst="parallelogram">
            <a:avLst>
              <a:gd name="adj" fmla="val 47447"/>
            </a:avLst>
          </a:prstGeom>
          <a:solidFill>
            <a:schemeClr val="accent2"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2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930" y="337598"/>
            <a:ext cx="1242137" cy="421481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BDTM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DT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4067" y="0"/>
            <a:ext cx="5386505" cy="5077512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2681791" y="1761660"/>
            <a:ext cx="594065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00FF"/>
                </a:solidFill>
                <a:latin typeface="宋体"/>
                <a:ea typeface="宋体"/>
                <a:cs typeface="宋体"/>
              </a:rPr>
              <a:t>客户</a:t>
            </a:r>
          </a:p>
        </p:txBody>
      </p:sp>
    </p:spTree>
    <p:extLst>
      <p:ext uri="{BB962C8B-B14F-4D97-AF65-F5344CB8AC3E}">
        <p14:creationId xmlns:p14="http://schemas.microsoft.com/office/powerpoint/2010/main" val="223294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437" y="318035"/>
            <a:ext cx="3348038" cy="496491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章回顾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1023344" y="1116184"/>
            <a:ext cx="6678355" cy="32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基于直觉和经验的方法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基于输入域的方法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等价类划分、边界值分析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组合及其优化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判定表、因果图、两两组合、正交实验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逻辑覆盖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判定覆盖、条件覆盖、判定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条件覆盖、条件组合覆盖、基本路径覆盖 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基于故障模式的测试方法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基于模型的测试方法</a:t>
            </a:r>
          </a:p>
          <a:p>
            <a:pPr marL="342900" indent="-34290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形式化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12669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4.2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敏捷测试过程 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347" y="3002085"/>
            <a:ext cx="4164496" cy="179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4.2.1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敏捷测试的价值观和原则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4.2.2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传统测试和敏捷测试的区别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4.2.3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敏捷测试流程	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4.2.4 </a:t>
            </a:r>
            <a:r>
              <a:rPr lang="en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SBTM	</a:t>
            </a:r>
          </a:p>
        </p:txBody>
      </p:sp>
    </p:spTree>
    <p:extLst>
      <p:ext uri="{BB962C8B-B14F-4D97-AF65-F5344CB8AC3E}">
        <p14:creationId xmlns:p14="http://schemas.microsoft.com/office/powerpoint/2010/main" val="89300164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1177" y="313199"/>
            <a:ext cx="7012683" cy="486278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敏捷测试的价值观和原则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5610" y="982731"/>
            <a:ext cx="6052779" cy="333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FD3ED9-BC03-BDDA-4C84-0F4C60FE3DA7}"/>
              </a:ext>
            </a:extLst>
          </p:cNvPr>
          <p:cNvSpPr txBox="1"/>
          <p:nvPr/>
        </p:nvSpPr>
        <p:spPr>
          <a:xfrm>
            <a:off x="3329609" y="44229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敏捷宣言体现了价值观</a:t>
            </a:r>
          </a:p>
        </p:txBody>
      </p:sp>
    </p:spTree>
    <p:extLst>
      <p:ext uri="{BB962C8B-B14F-4D97-AF65-F5344CB8AC3E}">
        <p14:creationId xmlns:p14="http://schemas.microsoft.com/office/powerpoint/2010/main" val="264686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3" y="329006"/>
            <a:ext cx="5058032" cy="421481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423" y="1436306"/>
            <a:ext cx="7696690" cy="21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尽早和持续地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交付有价值的软件来满足客户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欢迎需求变更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u="sng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即使是在项目开发后期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要善于利用需求变更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，帮助客户获得竞争优势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要不断交付可用的软件，周期从几周到几个月不等，</a:t>
            </a:r>
            <a:r>
              <a:rPr lang="zh-CN" altLang="en-US" b="1" u="sng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且越短越好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项目过程中，业务人员与开发人员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必须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在一起工作</a:t>
            </a:r>
          </a:p>
        </p:txBody>
      </p:sp>
    </p:spTree>
    <p:extLst>
      <p:ext uri="{BB962C8B-B14F-4D97-AF65-F5344CB8AC3E}">
        <p14:creationId xmlns:p14="http://schemas.microsoft.com/office/powerpoint/2010/main" val="236526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37" y="329006"/>
            <a:ext cx="5058032" cy="421481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4086" y="1230221"/>
            <a:ext cx="7664236" cy="2542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+mj-ea"/>
              <a:buAutoNum type="circleNumDbPlain" startAt="5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要善于激励项目人员，给他们以所需要的环境和支持，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并相信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他们能够完成任务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7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无论是团队内还是团队间，最有效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的沟通方法是面对面的交谈</a:t>
            </a:r>
            <a:endParaRPr lang="en-US" altLang="zh-CN" b="1" dirty="0">
              <a:solidFill>
                <a:srgbClr val="3366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7"/>
            </a:pPr>
            <a:r>
              <a:rPr lang="zh-CN" altLang="en-US" b="1" u="sng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可用的软件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是衡量进度的主要指标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7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敏捷过程提倡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可持续的开发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。项目方、开发人员和用户应该能够保持长期稳定的开发速度</a:t>
            </a:r>
          </a:p>
        </p:txBody>
      </p:sp>
    </p:spTree>
    <p:extLst>
      <p:ext uri="{BB962C8B-B14F-4D97-AF65-F5344CB8AC3E}">
        <p14:creationId xmlns:p14="http://schemas.microsoft.com/office/powerpoint/2010/main" val="376666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8812" y="1299308"/>
            <a:ext cx="7806376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+mj-ea"/>
              <a:buAutoNum type="circleNumDbPlain" startAt="9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对技术的</a:t>
            </a:r>
            <a:r>
              <a:rPr lang="zh-CN" altLang="en-US" sz="2000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精益求精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、对设计的不断完善将提升敏捷性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9"/>
            </a:pPr>
            <a:r>
              <a:rPr lang="zh-CN" altLang="en-US" sz="2000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简单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尽最大可能减少不必要的工作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一门艺术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9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最佳的架构、需求和设计出自于</a:t>
            </a:r>
            <a:r>
              <a:rPr lang="zh-CN" altLang="en-US" sz="2000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自组织的团队</a:t>
            </a: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 startAt="9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团队要</a:t>
            </a:r>
            <a:r>
              <a:rPr lang="zh-CN" altLang="en-US" sz="2000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定期反省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如何能够做到更有效，并相应地调整团队的行为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2606" y="299189"/>
            <a:ext cx="5058032" cy="421481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深入敏捷宣言背后的原则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F3AF9-C82D-907F-0178-9A71F87F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敏捷测试特征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777A38-8CCC-8918-D18F-02C23069FD87}"/>
              </a:ext>
            </a:extLst>
          </p:cNvPr>
          <p:cNvSpPr/>
          <p:nvPr/>
        </p:nvSpPr>
        <p:spPr>
          <a:xfrm>
            <a:off x="1555321" y="964502"/>
            <a:ext cx="5130570" cy="3789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尽早和持续地开展测试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能及时完成对软件质量全面评估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软件本身是测试研究和分析最主要的对象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在满足所要求的质量，测试进行得越快越好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测试人员必须和项目干系人保持密切协作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对测试人员足够信任和尊重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测试计划、设计和执行力求简单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对测试技术精益求精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latinLnBrk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不断反思，持续优化测试设计</a:t>
            </a:r>
            <a:endParaRPr lang="en-US" altLang="zh-CN" dirty="0">
              <a:solidFill>
                <a:schemeClr val="accent1">
                  <a:lumMod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29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911" y="303821"/>
            <a:ext cx="5907646" cy="421481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4.2.2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传统测试和敏捷测试的区别</a:t>
            </a:r>
            <a:endParaRPr kumimoji="1"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C0932-E217-5E7A-D0A6-30B38EA97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293202"/>
            <a:ext cx="2736304" cy="3960440"/>
          </a:xfrm>
          <a:prstGeom prst="rect">
            <a:avLst/>
          </a:prstGeom>
          <a:noFill/>
          <a:ln w="9525">
            <a:solidFill>
              <a:srgbClr val="72BFC5"/>
            </a:solidFill>
            <a:prstDash val="sys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重流程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阶段性明确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测试团队独立性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测试人员职责细化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关注需求</a:t>
            </a:r>
            <a:r>
              <a: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/</a:t>
            </a: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测试文档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分析</a:t>
            </a:r>
            <a:r>
              <a: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/</a:t>
            </a: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文档能力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严谨、规范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缺陷预防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rPr>
              <a:t>测试过程改进</a:t>
            </a: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  <a:p>
            <a:pPr marL="342897" indent="-342897">
              <a:lnSpc>
                <a:spcPct val="120000"/>
              </a:lnSpc>
              <a:spcBef>
                <a:spcPct val="20000"/>
              </a:spcBef>
              <a:buClr>
                <a:srgbClr val="00B0F0"/>
              </a:buClr>
              <a:buSzPct val="80000"/>
              <a:buFont typeface="Wingdings" charset="0"/>
              <a:buChar char="p"/>
              <a:defRPr/>
            </a:pPr>
            <a:endParaRPr lang="en-US" altLang="zh-CN" i="0" dirty="0">
              <a:latin typeface="微软雅黑" panose="020B0503020204020204" pitchFamily="34" charset="-122"/>
              <a:ea typeface="微软雅黑" panose="020B0503020204020204" pitchFamily="34" charset="-122"/>
              <a:cs typeface="楷体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16B3F-A1B7-31F0-D82A-773E9FD3E527}"/>
              </a:ext>
            </a:extLst>
          </p:cNvPr>
          <p:cNvSpPr txBox="1"/>
          <p:nvPr/>
        </p:nvSpPr>
        <p:spPr>
          <a:xfrm>
            <a:off x="1619673" y="1003458"/>
            <a:ext cx="13841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传统测试</a:t>
            </a:r>
          </a:p>
        </p:txBody>
      </p:sp>
      <p:grpSp>
        <p:nvGrpSpPr>
          <p:cNvPr id="6" name="组 6">
            <a:extLst>
              <a:ext uri="{FF2B5EF4-FFF2-40B4-BE49-F238E27FC236}">
                <a16:creationId xmlns:a16="http://schemas.microsoft.com/office/drawing/2014/main" id="{1ECF333A-7E57-963B-02AE-197A7A63285F}"/>
              </a:ext>
            </a:extLst>
          </p:cNvPr>
          <p:cNvGrpSpPr/>
          <p:nvPr/>
        </p:nvGrpSpPr>
        <p:grpSpPr>
          <a:xfrm>
            <a:off x="4572000" y="1081625"/>
            <a:ext cx="3744416" cy="4172017"/>
            <a:chOff x="5004048" y="1420589"/>
            <a:chExt cx="3133083" cy="3048782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DC105D0-FBC1-C421-404A-550D512EC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1633364"/>
              <a:ext cx="3133083" cy="2836007"/>
            </a:xfrm>
            <a:prstGeom prst="rect">
              <a:avLst/>
            </a:prstGeom>
            <a:noFill/>
            <a:ln w="9525">
              <a:solidFill>
                <a:srgbClr val="72BFC5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以人为本，强调个人技能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TDD</a:t>
              </a: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、</a:t>
              </a: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ATDD</a:t>
              </a: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持续测试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侧重产品的测试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ET</a:t>
              </a: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、</a:t>
              </a:r>
              <a:r>
                <a:rPr lang="en-US" altLang="zh-CN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TA</a:t>
              </a: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整个团队对测试负责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拥抱变化</a:t>
              </a: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批判性思维能力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  <a:p>
              <a:pPr marL="342897" indent="-342897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00B0F0"/>
                </a:buClr>
                <a:buSzPct val="80000"/>
                <a:buFont typeface="Wingdings" charset="0"/>
                <a:buChar char="p"/>
                <a:defRPr/>
              </a:pPr>
              <a:r>
                <a:rPr lang="zh-CN" altLang="en-US" i="0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"/>
                </a:rPr>
                <a:t>自我学习能力</a:t>
              </a:r>
              <a:endParaRPr lang="en-US" altLang="zh-CN" i="0" dirty="0">
                <a:latin typeface="微软雅黑" panose="020B0503020204020204" pitchFamily="34" charset="-122"/>
                <a:ea typeface="微软雅黑" panose="020B0503020204020204" pitchFamily="34" charset="-122"/>
                <a:cs typeface="楷体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6DE9CC-2213-BCB1-6843-7CDAA8770EE2}"/>
                </a:ext>
              </a:extLst>
            </p:cNvPr>
            <p:cNvSpPr txBox="1"/>
            <p:nvPr/>
          </p:nvSpPr>
          <p:spPr>
            <a:xfrm>
              <a:off x="5787319" y="1420589"/>
              <a:ext cx="1440160" cy="269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i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敏捷测试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C792689-1578-6BFA-30CC-AEE0D14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9" y="2445330"/>
            <a:ext cx="1008112" cy="7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167174" y="1176509"/>
            <a:ext cx="4860541" cy="628650"/>
          </a:xfrm>
        </p:spPr>
        <p:txBody>
          <a:bodyPr/>
          <a:lstStyle/>
          <a:p>
            <a:pPr algn="ctr"/>
            <a:r>
              <a:rPr lang="zh-CN" altLang="en-US" sz="2000" b="0" dirty="0">
                <a:solidFill>
                  <a:srgbClr val="00B0F0"/>
                </a:solidFill>
              </a:rPr>
              <a:t>敏捷测试</a:t>
            </a:r>
            <a:r>
              <a:rPr lang="en-US" altLang="zh-CN" sz="2000" b="0" dirty="0">
                <a:solidFill>
                  <a:srgbClr val="00B0F0"/>
                </a:solidFill>
              </a:rPr>
              <a:t>=</a:t>
            </a:r>
            <a:r>
              <a:rPr lang="zh-CN" altLang="en-US" sz="2000" b="0" dirty="0">
                <a:solidFill>
                  <a:srgbClr val="00B0F0"/>
                </a:solidFill>
              </a:rPr>
              <a:t>持续的质量</a:t>
            </a:r>
            <a:r>
              <a:rPr lang="en-US" altLang="en-US" sz="2000" b="0" dirty="0">
                <a:solidFill>
                  <a:srgbClr val="00B0F0"/>
                </a:solidFill>
              </a:rPr>
              <a:t>反馈</a:t>
            </a:r>
            <a:endParaRPr lang="zh-CN" altLang="en-US" sz="2000" b="0" dirty="0">
              <a:solidFill>
                <a:srgbClr val="00B0F0"/>
              </a:solidFill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321693" y="1954813"/>
            <a:ext cx="6018288" cy="2473514"/>
            <a:chOff x="1755" y="5440"/>
            <a:chExt cx="7515" cy="2475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>
              <a:off x="2580" y="6750"/>
              <a:ext cx="669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86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latin typeface="Calibri" pitchFamily="34" charset="0"/>
                  <a:ea typeface="宋体" pitchFamily="2" charset="-122"/>
                  <a:cs typeface="宋体" pitchFamily="2" charset="-122"/>
                </a:rPr>
                <a:t>需求</a:t>
              </a:r>
              <a:endParaRPr lang="zh-CN" altLang="en-US" sz="1500" dirty="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406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itchFamily="34" charset="0"/>
                  <a:ea typeface="宋体" pitchFamily="2" charset="-122"/>
                  <a:cs typeface="宋体" pitchFamily="2" charset="-122"/>
                </a:rPr>
                <a:t>设计</a:t>
              </a:r>
              <a:endParaRPr lang="zh-CN" altLang="en-US" sz="150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5235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itchFamily="34" charset="0"/>
                  <a:ea typeface="宋体" pitchFamily="2" charset="-122"/>
                  <a:cs typeface="宋体" pitchFamily="2" charset="-122"/>
                </a:rPr>
                <a:t>代码</a:t>
              </a:r>
              <a:endParaRPr lang="zh-CN" altLang="en-US" sz="150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6360" y="6480"/>
              <a:ext cx="810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itchFamily="34" charset="0"/>
                  <a:ea typeface="宋体" pitchFamily="2" charset="-122"/>
                  <a:cs typeface="宋体" pitchFamily="2" charset="-122"/>
                </a:rPr>
                <a:t>功能</a:t>
              </a:r>
              <a:endParaRPr lang="zh-CN" altLang="en-US" sz="150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7500" y="6480"/>
              <a:ext cx="1538" cy="4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  <a:bevelB w="152400" h="50800" prst="softRound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latin typeface="Calibri" pitchFamily="34" charset="0"/>
                  <a:ea typeface="宋体" pitchFamily="2" charset="-122"/>
                  <a:cs typeface="宋体" pitchFamily="2" charset="-122"/>
                </a:rPr>
                <a:t>非功能特性</a:t>
              </a:r>
              <a:endParaRPr lang="zh-CN" altLang="en-US" sz="150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>
              <a:off x="2580" y="580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2" name="AutoShape 10"/>
            <p:cNvCxnSpPr>
              <a:cxnSpLocks noChangeShapeType="1"/>
            </p:cNvCxnSpPr>
            <p:nvPr/>
          </p:nvCxnSpPr>
          <p:spPr bwMode="auto">
            <a:xfrm>
              <a:off x="2580" y="751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5158" y="5440"/>
              <a:ext cx="1592" cy="31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atin typeface="Calibri" pitchFamily="34" charset="0"/>
                  <a:ea typeface="宋体" pitchFamily="2" charset="-122"/>
                  <a:cs typeface="宋体" pitchFamily="2" charset="-122"/>
                </a:rPr>
                <a:t>产品经理</a:t>
              </a:r>
              <a:endParaRPr lang="zh-CN" altLang="en-US" dirty="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127" y="7602"/>
              <a:ext cx="1592" cy="31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atin typeface="Calibri" pitchFamily="34" charset="0"/>
                  <a:ea typeface="宋体" pitchFamily="2" charset="-122"/>
                  <a:cs typeface="宋体" pitchFamily="2" charset="-122"/>
                </a:rPr>
                <a:t>开发人员</a:t>
              </a:r>
              <a:endParaRPr lang="zh-CN" altLang="en-US" dirty="0"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1755" y="6362"/>
              <a:ext cx="877" cy="699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用户需求</a:t>
              </a:r>
              <a:endParaRPr lang="zh-CN" altLang="en-US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cxnSp>
          <p:nvCxnSpPr>
            <p:cNvPr id="16" name="AutoShape 15"/>
            <p:cNvCxnSpPr>
              <a:cxnSpLocks noChangeShapeType="1"/>
            </p:cNvCxnSpPr>
            <p:nvPr/>
          </p:nvCxnSpPr>
          <p:spPr bwMode="auto">
            <a:xfrm flipV="1">
              <a:off x="32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17" name="AutoShape 16"/>
            <p:cNvCxnSpPr>
              <a:cxnSpLocks noChangeShapeType="1"/>
            </p:cNvCxnSpPr>
            <p:nvPr/>
          </p:nvCxnSpPr>
          <p:spPr bwMode="auto">
            <a:xfrm flipV="1">
              <a:off x="44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18" name="AutoShape 17"/>
            <p:cNvCxnSpPr>
              <a:cxnSpLocks noChangeShapeType="1"/>
            </p:cNvCxnSpPr>
            <p:nvPr/>
          </p:nvCxnSpPr>
          <p:spPr bwMode="auto">
            <a:xfrm flipV="1">
              <a:off x="6750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19" name="AutoShape 18"/>
            <p:cNvCxnSpPr>
              <a:cxnSpLocks noChangeShapeType="1"/>
            </p:cNvCxnSpPr>
            <p:nvPr/>
          </p:nvCxnSpPr>
          <p:spPr bwMode="auto">
            <a:xfrm flipV="1">
              <a:off x="808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20" name="AutoShape 19"/>
            <p:cNvCxnSpPr>
              <a:cxnSpLocks noChangeShapeType="1"/>
            </p:cNvCxnSpPr>
            <p:nvPr/>
          </p:nvCxnSpPr>
          <p:spPr bwMode="auto">
            <a:xfrm>
              <a:off x="4455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21" name="AutoShape 20"/>
            <p:cNvCxnSpPr>
              <a:cxnSpLocks noChangeShapeType="1"/>
            </p:cNvCxnSpPr>
            <p:nvPr/>
          </p:nvCxnSpPr>
          <p:spPr bwMode="auto">
            <a:xfrm>
              <a:off x="561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22" name="AutoShape 21"/>
            <p:cNvCxnSpPr>
              <a:cxnSpLocks noChangeShapeType="1"/>
            </p:cNvCxnSpPr>
            <p:nvPr/>
          </p:nvCxnSpPr>
          <p:spPr bwMode="auto">
            <a:xfrm>
              <a:off x="675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23" name="AutoShape 22"/>
            <p:cNvCxnSpPr>
              <a:cxnSpLocks noChangeShapeType="1"/>
            </p:cNvCxnSpPr>
            <p:nvPr/>
          </p:nvCxnSpPr>
          <p:spPr bwMode="auto">
            <a:xfrm>
              <a:off x="816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>
              <a:off x="4048" y="5872"/>
              <a:ext cx="2582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C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质量问题持续反馈</a:t>
              </a:r>
              <a:endParaRPr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5194" y="7061"/>
              <a:ext cx="2623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C0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质量问题持续反馈</a:t>
              </a:r>
              <a:endParaRPr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26" name="AutoShape 14"/>
          <p:cNvSpPr>
            <a:spLocks noChangeArrowheads="1"/>
          </p:cNvSpPr>
          <p:nvPr/>
        </p:nvSpPr>
        <p:spPr bwMode="auto">
          <a:xfrm>
            <a:off x="7288983" y="2872915"/>
            <a:ext cx="702078" cy="698734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9525">
            <a:solidFill>
              <a:srgbClr val="FFC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交付价值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3623" y="333980"/>
            <a:ext cx="342273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</a:pP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4.2.3 </a:t>
            </a:r>
            <a:r>
              <a:rPr kumimoji="1" lang="zh-CN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敏捷测试流程 </a:t>
            </a:r>
            <a:endParaRPr kumimoji="1"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016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A434C1FC-B9E4-0D6F-4315-98AB7608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48" y="300670"/>
            <a:ext cx="5309804" cy="523875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F0DA7AF-F9AC-D0C4-7E9B-9BC62E6D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13" y="849841"/>
            <a:ext cx="6141050" cy="36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35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C249C-7719-514A-AF89-71935956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8" y="280792"/>
            <a:ext cx="6097057" cy="523875"/>
          </a:xfrm>
        </p:spPr>
        <p:txBody>
          <a:bodyPr/>
          <a:lstStyle/>
          <a:p>
            <a:r>
              <a:rPr kumimoji="1" lang="en-US" altLang="zh-CN" dirty="0"/>
              <a:t>4.2.4</a:t>
            </a:r>
            <a:r>
              <a:rPr kumimoji="1" lang="zh-CN" altLang="en-US" dirty="0"/>
              <a:t> 基于会话的测试管理（</a:t>
            </a:r>
            <a:r>
              <a:rPr kumimoji="1" lang="en-US" altLang="zh-CN" dirty="0"/>
              <a:t>SBTM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 descr="屏幕快照 2013-05-24 下午10.13.19.png">
            <a:extLst>
              <a:ext uri="{FF2B5EF4-FFF2-40B4-BE49-F238E27FC236}">
                <a16:creationId xmlns:a16="http://schemas.microsoft.com/office/drawing/2014/main" id="{D8BA3EF7-5A67-5E11-6D3B-EE9736C08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47" y="804667"/>
            <a:ext cx="5573419" cy="4132486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E2C80BE-1329-2437-A518-DF098C3476F7}"/>
              </a:ext>
            </a:extLst>
          </p:cNvPr>
          <p:cNvSpPr/>
          <p:nvPr/>
        </p:nvSpPr>
        <p:spPr>
          <a:xfrm>
            <a:off x="841267" y="852345"/>
            <a:ext cx="1100504" cy="12961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 dirty="0">
              <a:solidFill>
                <a:srgbClr val="FF66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34EBB3-DE0D-6E33-7F9E-F2EFA0E3BC36}"/>
              </a:ext>
            </a:extLst>
          </p:cNvPr>
          <p:cNvSpPr/>
          <p:nvPr/>
        </p:nvSpPr>
        <p:spPr>
          <a:xfrm>
            <a:off x="906074" y="852345"/>
            <a:ext cx="1168696" cy="131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测试目标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测试项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测试风险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20" dirty="0">
                <a:solidFill>
                  <a:schemeClr val="accent2">
                    <a:lumMod val="75000"/>
                  </a:schemeClr>
                </a:solidFill>
                <a:ea typeface="楷体_GB2312" pitchFamily="49" charset="-122"/>
              </a:rPr>
              <a:t>测试策略</a:t>
            </a:r>
            <a:endParaRPr lang="en-US" altLang="zh-CN" sz="1620" dirty="0">
              <a:solidFill>
                <a:schemeClr val="accent2">
                  <a:lumMod val="75000"/>
                </a:schemeClr>
              </a:solidFill>
              <a:ea typeface="楷体_GB2312" pitchFamily="49" charset="-122"/>
            </a:endParaRP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948057FE-F705-D8FC-0B3E-A86D12A615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41770" y="1205197"/>
            <a:ext cx="2082433" cy="29522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87C6E22-D6FD-163E-F04E-F754BEEF0728}"/>
              </a:ext>
            </a:extLst>
          </p:cNvPr>
          <p:cNvSpPr/>
          <p:nvPr/>
        </p:nvSpPr>
        <p:spPr>
          <a:xfrm>
            <a:off x="5237370" y="1715852"/>
            <a:ext cx="888402" cy="53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260" dirty="0">
                <a:solidFill>
                  <a:srgbClr val="FF6600"/>
                </a:solidFill>
                <a:ea typeface="楷体_GB2312" pitchFamily="49" charset="-122"/>
              </a:rPr>
              <a:t>测试点</a:t>
            </a:r>
            <a:endParaRPr lang="en-US" altLang="zh-CN" sz="1260" dirty="0">
              <a:solidFill>
                <a:srgbClr val="FF6600"/>
              </a:solidFill>
              <a:ea typeface="楷体_GB2312" pitchFamily="49" charset="-122"/>
            </a:endParaRP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260" dirty="0">
                <a:solidFill>
                  <a:srgbClr val="FF6600"/>
                </a:solidFill>
                <a:ea typeface="楷体_GB2312" pitchFamily="49" charset="-122"/>
              </a:rPr>
              <a:t>场景列表</a:t>
            </a:r>
            <a:endParaRPr lang="en-US" altLang="zh-CN" sz="1260" dirty="0">
              <a:solidFill>
                <a:srgbClr val="FF6600"/>
              </a:solidFill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0F0465-6A5D-EACE-2FF2-3A13ABDB4511}"/>
              </a:ext>
            </a:extLst>
          </p:cNvPr>
          <p:cNvSpPr txBox="1"/>
          <p:nvPr/>
        </p:nvSpPr>
        <p:spPr>
          <a:xfrm>
            <a:off x="6054751" y="1205196"/>
            <a:ext cx="752163" cy="369332"/>
          </a:xfrm>
          <a:prstGeom prst="rect">
            <a:avLst/>
          </a:prstGeom>
          <a:solidFill>
            <a:schemeClr val="accent5"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设计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D9CA593-267D-F8C5-B0F7-2D9715501817}"/>
              </a:ext>
            </a:extLst>
          </p:cNvPr>
          <p:cNvSpPr/>
          <p:nvPr/>
        </p:nvSpPr>
        <p:spPr bwMode="auto">
          <a:xfrm>
            <a:off x="4767765" y="1791548"/>
            <a:ext cx="337316" cy="3051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endParaRPr kumimoji="1" lang="zh-CN" altLang="en-US" sz="1620">
              <a:latin typeface="Calibri" charset="0"/>
              <a:ea typeface="宋体" charset="0"/>
              <a:cs typeface="宋体" charset="0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6E189D5-5806-3691-650B-B1DD45F72F1A}"/>
              </a:ext>
            </a:extLst>
          </p:cNvPr>
          <p:cNvCxnSpPr>
            <a:cxnSpLocks/>
            <a:stCxn id="10" idx="7"/>
          </p:cNvCxnSpPr>
          <p:nvPr/>
        </p:nvCxnSpPr>
        <p:spPr bwMode="auto">
          <a:xfrm flipV="1">
            <a:off x="5055682" y="1440854"/>
            <a:ext cx="1164583" cy="3953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2" descr="Session-Based Exploratory Testing">
            <a:extLst>
              <a:ext uri="{FF2B5EF4-FFF2-40B4-BE49-F238E27FC236}">
                <a16:creationId xmlns:a16="http://schemas.microsoft.com/office/drawing/2014/main" id="{1860DF3B-0CBC-1705-B681-D7D2826E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38" y="3829961"/>
            <a:ext cx="1358514" cy="1020805"/>
          </a:xfrm>
          <a:prstGeom prst="rect">
            <a:avLst/>
          </a:prstGeom>
          <a:noFill/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C97C635-134C-4B1A-421A-71961C8C97BC}"/>
              </a:ext>
            </a:extLst>
          </p:cNvPr>
          <p:cNvSpPr/>
          <p:nvPr/>
        </p:nvSpPr>
        <p:spPr bwMode="auto">
          <a:xfrm>
            <a:off x="4218787" y="3626269"/>
            <a:ext cx="821390" cy="4117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endParaRPr kumimoji="1" lang="zh-CN" altLang="en-US" sz="162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A979593-4F67-2CFE-B585-6E54BE4AC2ED}"/>
              </a:ext>
            </a:extLst>
          </p:cNvPr>
          <p:cNvSpPr/>
          <p:nvPr/>
        </p:nvSpPr>
        <p:spPr bwMode="auto">
          <a:xfrm>
            <a:off x="4146530" y="2622987"/>
            <a:ext cx="958550" cy="47701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endParaRPr kumimoji="1" lang="zh-CN" altLang="en-US" sz="162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1EB0D17-0625-49C2-BF95-5226433F87D5}"/>
              </a:ext>
            </a:extLst>
          </p:cNvPr>
          <p:cNvSpPr/>
          <p:nvPr/>
        </p:nvSpPr>
        <p:spPr>
          <a:xfrm>
            <a:off x="4661900" y="2247280"/>
            <a:ext cx="780678" cy="277885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B4016F1-2AE6-F057-48FA-B534B881C31D}"/>
              </a:ext>
            </a:extLst>
          </p:cNvPr>
          <p:cNvSpPr/>
          <p:nvPr/>
        </p:nvSpPr>
        <p:spPr>
          <a:xfrm>
            <a:off x="3689792" y="3224580"/>
            <a:ext cx="780678" cy="277885"/>
          </a:xfrm>
          <a:prstGeom prst="round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</p:spTree>
    <p:extLst>
      <p:ext uri="{BB962C8B-B14F-4D97-AF65-F5344CB8AC3E}">
        <p14:creationId xmlns:p14="http://schemas.microsoft.com/office/powerpoint/2010/main" val="33701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0919" y="1069396"/>
            <a:ext cx="4364709" cy="2712720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4.1 </a:t>
            </a:r>
            <a:r>
              <a:rPr kumimoji="1" lang="zh-CN" altLang="en-US" sz="2000" dirty="0"/>
              <a:t>传统的软件测试过程	</a:t>
            </a:r>
            <a:endParaRPr kumimoji="1" lang="en-US" altLang="zh-CN" sz="2000" dirty="0"/>
          </a:p>
          <a:p>
            <a:r>
              <a:rPr kumimoji="1" lang="en" altLang="zh-CN" sz="2000" dirty="0"/>
              <a:t>4.2 </a:t>
            </a:r>
            <a:r>
              <a:rPr kumimoji="1" lang="zh-CN" altLang="en-US" sz="2000" dirty="0"/>
              <a:t>敏捷测试过程	</a:t>
            </a:r>
            <a:endParaRPr kumimoji="1" lang="en-US" altLang="zh-CN" sz="2000" dirty="0"/>
          </a:p>
          <a:p>
            <a:r>
              <a:rPr kumimoji="1" lang="en" altLang="zh-CN" sz="2000" dirty="0"/>
              <a:t>4.3 </a:t>
            </a:r>
            <a:r>
              <a:rPr kumimoji="1" lang="zh-CN" altLang="en-US" sz="2000" dirty="0"/>
              <a:t>软件测试流派	</a:t>
            </a:r>
            <a:endParaRPr kumimoji="1" lang="en-US" altLang="zh-CN" sz="2000" dirty="0"/>
          </a:p>
          <a:p>
            <a:r>
              <a:rPr kumimoji="1" lang="en-US" altLang="zh-CN" sz="2000" dirty="0"/>
              <a:t>4.4 </a:t>
            </a:r>
            <a:r>
              <a:rPr kumimoji="1" lang="zh-CN" altLang="en-US" sz="2000" dirty="0"/>
              <a:t>测试过程改进	</a:t>
            </a:r>
            <a:endParaRPr kumimoji="1" lang="en-US" altLang="zh-CN" sz="2000" dirty="0"/>
          </a:p>
          <a:p>
            <a:r>
              <a:rPr kumimoji="1" lang="en" altLang="zh-CN" sz="2000" dirty="0"/>
              <a:t>4.5 </a:t>
            </a:r>
            <a:r>
              <a:rPr kumimoji="1" lang="zh-CN" altLang="en-US" sz="2000" dirty="0"/>
              <a:t>软件测试标准与规范</a:t>
            </a:r>
            <a:r>
              <a:rPr kumimoji="1" lang="zh-CN" altLang="en-US" sz="2000" b="1" dirty="0"/>
              <a:t>	</a:t>
            </a:r>
            <a:endParaRPr kumimoji="1" lang="en-US" altLang="zh-CN" sz="2000" b="1" dirty="0"/>
          </a:p>
          <a:p>
            <a:pPr marL="0" indent="0">
              <a:buNone/>
            </a:pPr>
            <a:endParaRPr kumimoji="1" lang="zh-CN" altLang="en-US" sz="20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2D3AB-4F8F-4F7E-93A4-90223ECF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28" y="1146373"/>
            <a:ext cx="2748998" cy="26357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9A7CCA-4F99-6369-AC1E-DF678B96FFF6}"/>
              </a:ext>
            </a:extLst>
          </p:cNvPr>
          <p:cNvSpPr txBox="1"/>
          <p:nvPr/>
        </p:nvSpPr>
        <p:spPr>
          <a:xfrm>
            <a:off x="69574" y="4505517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版权所有</a:t>
            </a:r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©️</a:t>
            </a:r>
            <a:r>
              <a:rPr kumimoji="1" lang="zh-CN" altLang="en-US" sz="1600" dirty="0">
                <a:solidFill>
                  <a:schemeClr val="bg1">
                    <a:lumMod val="65000"/>
                  </a:schemeClr>
                </a:solidFill>
              </a:rPr>
              <a:t> 仅限于教学使用</a:t>
            </a:r>
          </a:p>
        </p:txBody>
      </p: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054" y="990212"/>
            <a:ext cx="8055186" cy="3039701"/>
          </a:xfrm>
          <a:prstGeom prst="rect">
            <a:avLst/>
          </a:prstGeom>
        </p:spPr>
        <p:txBody>
          <a:bodyPr/>
          <a:lstStyle/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000" b="1" dirty="0">
                <a:solidFill>
                  <a:srgbClr val="0070C0"/>
                </a:solidFill>
                <a:ea typeface="宋体"/>
                <a:cs typeface="宋体"/>
              </a:rPr>
              <a:t>Session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(</a:t>
            </a:r>
            <a:r>
              <a:rPr lang="zh-CN" altLang="en-US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会话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)</a:t>
            </a:r>
            <a:r>
              <a:rPr lang="zh-CN" altLang="en-US" dirty="0">
                <a:ea typeface="宋体"/>
                <a:cs typeface="宋体"/>
              </a:rPr>
              <a:t>是一段不受打扰的测试时间（通常是</a:t>
            </a:r>
            <a:r>
              <a:rPr lang="en-US" altLang="zh-CN" dirty="0">
                <a:ea typeface="宋体"/>
                <a:cs typeface="宋体"/>
              </a:rPr>
              <a:t>90</a:t>
            </a:r>
            <a:r>
              <a:rPr lang="zh-CN" altLang="en-US" dirty="0">
                <a:ea typeface="宋体"/>
                <a:cs typeface="宋体"/>
              </a:rPr>
              <a:t>分钟），是测试管理的最小单元。</a:t>
            </a:r>
            <a:endParaRPr lang="en-US" altLang="zh-CN" dirty="0">
              <a:ea typeface="宋体"/>
              <a:cs typeface="宋体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ea typeface="宋体"/>
                <a:cs typeface="宋体"/>
              </a:rPr>
              <a:t>每个</a:t>
            </a:r>
            <a:r>
              <a:rPr lang="en-US" altLang="zh-CN" dirty="0">
                <a:ea typeface="宋体"/>
                <a:cs typeface="宋体"/>
              </a:rPr>
              <a:t>session</a:t>
            </a:r>
            <a:r>
              <a:rPr lang="zh-CN" altLang="en-US" dirty="0">
                <a:ea typeface="宋体"/>
                <a:cs typeface="宋体"/>
              </a:rPr>
              <a:t>关联一个特定的、目标明确的测试任务（</a:t>
            </a:r>
            <a:r>
              <a:rPr lang="en-US" altLang="zh-CN" b="1" dirty="0">
                <a:solidFill>
                  <a:srgbClr val="0070C0"/>
                </a:solidFill>
                <a:ea typeface="宋体"/>
                <a:cs typeface="宋体"/>
              </a:rPr>
              <a:t>mission</a:t>
            </a:r>
            <a:r>
              <a:rPr lang="zh-CN" altLang="en-US" dirty="0">
                <a:ea typeface="宋体"/>
                <a:cs typeface="宋体"/>
              </a:rPr>
              <a:t>）</a:t>
            </a:r>
            <a:endParaRPr lang="en-US" altLang="zh-CN" dirty="0">
              <a:ea typeface="宋体"/>
              <a:cs typeface="宋体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ea typeface="宋体"/>
                <a:cs typeface="宋体"/>
              </a:rPr>
              <a:t>Charter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 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(</a:t>
            </a:r>
            <a:r>
              <a:rPr lang="zh-CN" altLang="en-US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章程，即测试指导</a:t>
            </a:r>
            <a:r>
              <a:rPr lang="en-US" altLang="zh-CN" sz="162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) </a:t>
            </a:r>
            <a:r>
              <a:rPr lang="zh-CN" altLang="en-US" b="1" dirty="0">
                <a:solidFill>
                  <a:srgbClr val="0070C0"/>
                </a:solidFill>
                <a:ea typeface="宋体"/>
                <a:cs typeface="宋体"/>
              </a:rPr>
              <a:t>：</a:t>
            </a:r>
            <a:r>
              <a:rPr lang="zh-CN" altLang="en-US" dirty="0">
                <a:ea typeface="宋体"/>
                <a:cs typeface="宋体"/>
              </a:rPr>
              <a:t>对每个</a:t>
            </a:r>
            <a:r>
              <a:rPr lang="en-US" altLang="zh-CN" dirty="0">
                <a:ea typeface="宋体"/>
                <a:cs typeface="宋体"/>
              </a:rPr>
              <a:t>session</a:t>
            </a:r>
            <a:r>
              <a:rPr lang="zh-CN" altLang="en-US" dirty="0">
                <a:ea typeface="宋体"/>
                <a:cs typeface="宋体"/>
              </a:rPr>
              <a:t>如何执行进行简要的描述，相当于每个</a:t>
            </a:r>
            <a:r>
              <a:rPr lang="en-US" altLang="zh-CN" dirty="0">
                <a:ea typeface="宋体"/>
                <a:cs typeface="宋体"/>
              </a:rPr>
              <a:t>session</a:t>
            </a:r>
            <a:r>
              <a:rPr lang="zh-CN" altLang="en-US" dirty="0">
                <a:ea typeface="宋体"/>
                <a:cs typeface="宋体"/>
              </a:rPr>
              <a:t>需要一个简要的计划（提纲）</a:t>
            </a:r>
            <a:endParaRPr lang="en-US" altLang="zh-CN" dirty="0">
              <a:ea typeface="宋体"/>
              <a:cs typeface="宋体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ea typeface="宋体"/>
                <a:cs typeface="宋体"/>
              </a:rPr>
              <a:t>一系列</a:t>
            </a:r>
            <a:r>
              <a:rPr lang="en-US" altLang="zh-CN" dirty="0">
                <a:ea typeface="宋体"/>
                <a:cs typeface="宋体"/>
              </a:rPr>
              <a:t>Session</a:t>
            </a:r>
            <a:r>
              <a:rPr lang="zh-CN" altLang="en-US" dirty="0">
                <a:ea typeface="宋体"/>
                <a:cs typeface="宋体"/>
              </a:rPr>
              <a:t>相互支持，有机地组合在一起，</a:t>
            </a:r>
            <a:r>
              <a:rPr lang="zh-CN" altLang="en-US" dirty="0">
                <a:solidFill>
                  <a:srgbClr val="FF6600"/>
                </a:solidFill>
                <a:ea typeface="宋体"/>
                <a:cs typeface="宋体"/>
              </a:rPr>
              <a:t>周密地测试了整个产品。</a:t>
            </a:r>
            <a:endParaRPr lang="en-US" altLang="zh-CN" dirty="0">
              <a:solidFill>
                <a:srgbClr val="FF6600"/>
              </a:solidFill>
              <a:ea typeface="宋体"/>
              <a:cs typeface="宋体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endParaRPr lang="zh-CN" altLang="en-US" dirty="0">
              <a:ea typeface="宋体"/>
              <a:cs typeface="宋体"/>
            </a:endParaRPr>
          </a:p>
        </p:txBody>
      </p:sp>
      <p:pic>
        <p:nvPicPr>
          <p:cNvPr id="31746" name="Picture 2" descr="Session-Based Exploratory Test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393" y="3516855"/>
            <a:ext cx="1791761" cy="1346353"/>
          </a:xfrm>
          <a:prstGeom prst="rect">
            <a:avLst/>
          </a:prstGeom>
          <a:noFill/>
        </p:spPr>
      </p:pic>
      <p:sp>
        <p:nvSpPr>
          <p:cNvPr id="6" name="Title 153"/>
          <p:cNvSpPr txBox="1">
            <a:spLocks/>
          </p:cNvSpPr>
          <p:nvPr/>
        </p:nvSpPr>
        <p:spPr bwMode="auto">
          <a:xfrm>
            <a:off x="562243" y="302166"/>
            <a:ext cx="5832648" cy="51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SBTM</a:t>
            </a:r>
            <a:endParaRPr kumimoji="1" lang="en-GB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169275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41483" y="1134904"/>
            <a:ext cx="7897420" cy="2255657"/>
          </a:xfrm>
          <a:prstGeom prst="rect">
            <a:avLst/>
          </a:prstGeom>
        </p:spPr>
        <p:txBody>
          <a:bodyPr/>
          <a:lstStyle/>
          <a:p>
            <a:pPr marL="257165" indent="-257165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A session sheet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 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测试报告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宋体"/>
              </a:rPr>
              <a:t>) </a:t>
            </a:r>
            <a:r>
              <a:rPr lang="zh-CN" altLang="en-US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相当于测试报告，供第三方（如测试经理、</a:t>
            </a:r>
            <a:r>
              <a:rPr lang="en-US" altLang="zh-CN" dirty="0" err="1">
                <a:latin typeface="Yuanti SC" charset="-122"/>
                <a:ea typeface="Yuanti SC" charset="-122"/>
                <a:cs typeface="Yuanti SC" charset="-122"/>
              </a:rPr>
              <a:t>ScrumMaster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等）进行检查的材料。它最好能被工具扫描、解析和合成。</a:t>
            </a:r>
            <a:endParaRPr lang="en-US" altLang="zh-CN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65" indent="-257165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Debriefing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（听取口头报告）</a:t>
            </a:r>
            <a:r>
              <a:rPr lang="zh-CN" altLang="en-US" dirty="0">
                <a:solidFill>
                  <a:srgbClr val="FF6600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口头汇报，更准确地说，是测试人和其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lead/Manager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之间的对话。</a:t>
            </a:r>
            <a:endParaRPr lang="en-US" altLang="zh-CN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65" indent="-257165"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4" name="图片 3" descr="屏幕快照 2013-11-06 下午10.5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4" y="3615095"/>
            <a:ext cx="6025527" cy="1069319"/>
          </a:xfrm>
          <a:prstGeom prst="rect">
            <a:avLst/>
          </a:prstGeom>
        </p:spPr>
      </p:pic>
      <p:sp>
        <p:nvSpPr>
          <p:cNvPr id="3" name="Title 153">
            <a:extLst>
              <a:ext uri="{FF2B5EF4-FFF2-40B4-BE49-F238E27FC236}">
                <a16:creationId xmlns:a16="http://schemas.microsoft.com/office/drawing/2014/main" id="{89C703EF-E1C3-F0CC-F790-8BA5D82B569F}"/>
              </a:ext>
            </a:extLst>
          </p:cNvPr>
          <p:cNvSpPr txBox="1">
            <a:spLocks/>
          </p:cNvSpPr>
          <p:nvPr/>
        </p:nvSpPr>
        <p:spPr bwMode="auto">
          <a:xfrm>
            <a:off x="562243" y="302166"/>
            <a:ext cx="5832648" cy="51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SBTM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续</a:t>
            </a:r>
            <a:endParaRPr kumimoji="1" lang="en-GB" altLang="en-US" sz="20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052639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6" name="Title 153"/>
          <p:cNvSpPr txBox="1">
            <a:spLocks/>
          </p:cNvSpPr>
          <p:nvPr/>
        </p:nvSpPr>
        <p:spPr bwMode="auto">
          <a:xfrm>
            <a:off x="466704" y="237824"/>
            <a:ext cx="5962262" cy="53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-mission-session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868624" y="988414"/>
            <a:ext cx="1620180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60" dirty="0">
                <a:solidFill>
                  <a:schemeClr val="tx1"/>
                </a:solidFill>
                <a:latin typeface="宋体"/>
                <a:ea typeface="宋体"/>
                <a:cs typeface="宋体"/>
              </a:rPr>
              <a:t>测试计划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276336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1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14973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/>
                <a:cs typeface="宋体"/>
              </a:rPr>
              <a:t>2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31297" y="1960522"/>
            <a:ext cx="1814602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测试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Mission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n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8804" y="1960522"/>
            <a:ext cx="777686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20" dirty="0"/>
              <a:t>……</a:t>
            </a:r>
            <a:endParaRPr kumimoji="1" lang="zh-CN" altLang="en-US" sz="1620" dirty="0"/>
          </a:p>
        </p:txBody>
      </p:sp>
      <p:sp>
        <p:nvSpPr>
          <p:cNvPr id="15" name="圆角矩形 14"/>
          <p:cNvSpPr/>
          <p:nvPr/>
        </p:nvSpPr>
        <p:spPr>
          <a:xfrm>
            <a:off x="2442865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1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59190" y="2867822"/>
            <a:ext cx="777686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20" dirty="0"/>
              <a:t>……</a:t>
            </a:r>
            <a:endParaRPr kumimoji="1" lang="zh-CN" altLang="en-US" sz="1620" dirty="0"/>
          </a:p>
        </p:txBody>
      </p:sp>
      <p:sp>
        <p:nvSpPr>
          <p:cNvPr id="14" name="圆角矩形 13"/>
          <p:cNvSpPr/>
          <p:nvPr/>
        </p:nvSpPr>
        <p:spPr>
          <a:xfrm>
            <a:off x="3998238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/>
                <a:cs typeface="宋体"/>
              </a:rPr>
              <a:t>2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01683" y="2867823"/>
            <a:ext cx="129614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Charter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zh-CN" altLang="zh-CN" dirty="0">
                <a:solidFill>
                  <a:schemeClr val="tx1"/>
                </a:solidFill>
                <a:ea typeface="宋体"/>
                <a:cs typeface="宋体"/>
              </a:rPr>
              <a:t>m</a:t>
            </a:r>
            <a:endParaRPr kumimoji="1" lang="en-US" altLang="zh-CN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414973" y="3722817"/>
            <a:ext cx="2462674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Time-Box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Session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970346" y="4342508"/>
            <a:ext cx="1555373" cy="4536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ea typeface="宋体"/>
                <a:cs typeface="宋体"/>
              </a:rPr>
              <a:t>追加</a:t>
            </a:r>
            <a:r>
              <a:rPr kumimoji="1" lang="en-US" altLang="zh-CN" dirty="0">
                <a:solidFill>
                  <a:schemeClr val="tx1"/>
                </a:solidFill>
                <a:ea typeface="宋体"/>
                <a:cs typeface="宋体"/>
              </a:rPr>
              <a:t>Session</a:t>
            </a:r>
            <a:endParaRPr kumimoji="1" lang="zh-CN" altLang="en-US" dirty="0">
              <a:solidFill>
                <a:schemeClr val="tx1"/>
              </a:solidFill>
              <a:ea typeface="宋体"/>
              <a:cs typeface="宋体"/>
            </a:endParaRPr>
          </a:p>
        </p:txBody>
      </p:sp>
      <p:sp>
        <p:nvSpPr>
          <p:cNvPr id="4" name="右大括号 3"/>
          <p:cNvSpPr/>
          <p:nvPr/>
        </p:nvSpPr>
        <p:spPr bwMode="auto">
          <a:xfrm rot="16200000">
            <a:off x="4484292" y="-858592"/>
            <a:ext cx="453650" cy="5054962"/>
          </a:xfrm>
          <a:prstGeom prst="rightBrace">
            <a:avLst>
              <a:gd name="adj1" fmla="val 2793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620"/>
          </a:p>
        </p:txBody>
      </p:sp>
      <p:sp>
        <p:nvSpPr>
          <p:cNvPr id="22" name="右大括号 21"/>
          <p:cNvSpPr/>
          <p:nvPr/>
        </p:nvSpPr>
        <p:spPr bwMode="auto">
          <a:xfrm rot="16200000">
            <a:off x="4678714" y="567167"/>
            <a:ext cx="453650" cy="4147661"/>
          </a:xfrm>
          <a:prstGeom prst="rightBrace">
            <a:avLst>
              <a:gd name="adj1" fmla="val 27930"/>
              <a:gd name="adj2" fmla="val 4020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620"/>
          </a:p>
        </p:txBody>
      </p:sp>
      <p:cxnSp>
        <p:nvCxnSpPr>
          <p:cNvPr id="11" name="直线箭头连接符 10"/>
          <p:cNvCxnSpPr>
            <a:stCxn id="14" idx="2"/>
            <a:endCxn id="20" idx="0"/>
          </p:cNvCxnSpPr>
          <p:nvPr/>
        </p:nvCxnSpPr>
        <p:spPr bwMode="auto">
          <a:xfrm>
            <a:off x="4646310" y="3321473"/>
            <a:ext cx="0" cy="401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肘形连接符 12"/>
          <p:cNvCxnSpPr>
            <a:stCxn id="20" idx="2"/>
            <a:endCxn id="21" idx="1"/>
          </p:cNvCxnSpPr>
          <p:nvPr/>
        </p:nvCxnSpPr>
        <p:spPr bwMode="auto">
          <a:xfrm rot="16200000" flipH="1">
            <a:off x="4611897" y="4210882"/>
            <a:ext cx="392865" cy="32403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6" name="组 15"/>
          <p:cNvGrpSpPr/>
          <p:nvPr/>
        </p:nvGrpSpPr>
        <p:grpSpPr>
          <a:xfrm>
            <a:off x="822686" y="2804511"/>
            <a:ext cx="1517002" cy="1582785"/>
            <a:chOff x="565024" y="3358654"/>
            <a:chExt cx="1685558" cy="1758650"/>
          </a:xfrm>
        </p:grpSpPr>
        <p:sp>
          <p:nvSpPr>
            <p:cNvPr id="10" name="左大括号 9"/>
            <p:cNvSpPr/>
            <p:nvPr/>
          </p:nvSpPr>
          <p:spPr bwMode="auto">
            <a:xfrm>
              <a:off x="1687814" y="3358654"/>
              <a:ext cx="562768" cy="1758650"/>
            </a:xfrm>
            <a:prstGeom prst="leftBrace">
              <a:avLst>
                <a:gd name="adj1" fmla="val 21478"/>
                <a:gd name="adj2" fmla="val 50000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296" tIns="41148" rIns="82296" bIns="41148" numCol="1" rtlCol="0" anchor="t" anchorCtr="0" compatLnSpc="1">
              <a:prstTxWarp prst="textNoShape">
                <a:avLst/>
              </a:prstTxWarp>
            </a:bodyPr>
            <a:lstStyle/>
            <a:p>
              <a:endParaRPr kumimoji="1" lang="zh-CN" altLang="en-US" sz="1620">
                <a:latin typeface="Calibri" charset="0"/>
                <a:ea typeface="宋体" charset="0"/>
                <a:cs typeface="宋体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5024" y="3780730"/>
              <a:ext cx="1263481" cy="964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20" dirty="0">
                  <a:solidFill>
                    <a:schemeClr val="accent2">
                      <a:lumMod val="75000"/>
                    </a:schemeClr>
                  </a:solidFill>
                </a:rPr>
                <a:t>test</a:t>
              </a:r>
              <a:r>
                <a:rPr lang="zh-CN" altLang="en-US" sz="252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2520" dirty="0">
                  <a:solidFill>
                    <a:schemeClr val="accent2">
                      <a:lumMod val="75000"/>
                    </a:schemeClr>
                  </a:solidFill>
                </a:rPr>
                <a:t>suite</a:t>
              </a:r>
              <a:endParaRPr lang="zh-CN" altLang="en-US" sz="252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6207" y="19605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目标</a:t>
            </a:r>
          </a:p>
        </p:txBody>
      </p:sp>
      <p:sp>
        <p:nvSpPr>
          <p:cNvPr id="24" name="矩形 23"/>
          <p:cNvSpPr/>
          <p:nvPr/>
        </p:nvSpPr>
        <p:spPr>
          <a:xfrm>
            <a:off x="466704" y="28678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2494774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5" grpId="0"/>
      <p:bldP spid="15" grpId="0" animBg="1"/>
      <p:bldP spid="18" grpId="0"/>
      <p:bldP spid="14" grpId="0" animBg="1"/>
      <p:bldP spid="19" grpId="0" animBg="1"/>
      <p:bldP spid="20" grpId="0" animBg="1"/>
      <p:bldP spid="21" grpId="0" animBg="1"/>
      <p:bldP spid="4" grpId="0" animBg="1"/>
      <p:bldP spid="22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2B9AA9-CC50-4E4F-9728-2F792AAE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82966"/>
            <a:ext cx="5466523" cy="497756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41ADAA-D216-084B-8C3A-32CAFDD8F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4809853"/>
            <a:ext cx="9144000" cy="201216"/>
          </a:xfrm>
        </p:spPr>
        <p:txBody>
          <a:bodyPr/>
          <a:lstStyle/>
          <a:p>
            <a:fld id="{768BECB6-6F87-4AA7-A36C-D5289AC9CF42}" type="slidenum">
              <a:rPr lang="en-US" altLang="zh-CN" sz="1100" smtClean="0">
                <a:solidFill>
                  <a:schemeClr val="bg1">
                    <a:lumMod val="65000"/>
                  </a:schemeClr>
                </a:solidFill>
              </a:rPr>
              <a:pPr/>
              <a:t>33</a:t>
            </a:fld>
            <a:endParaRPr lang="en-US" altLang="zh-CN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53">
            <a:extLst>
              <a:ext uri="{FF2B5EF4-FFF2-40B4-BE49-F238E27FC236}">
                <a16:creationId xmlns:a16="http://schemas.microsoft.com/office/drawing/2014/main" id="{32D79CBF-ACB1-F142-9F23-0254145838D6}"/>
              </a:ext>
            </a:extLst>
          </p:cNvPr>
          <p:cNvSpPr txBox="1">
            <a:spLocks/>
          </p:cNvSpPr>
          <p:nvPr/>
        </p:nvSpPr>
        <p:spPr bwMode="auto">
          <a:xfrm>
            <a:off x="427568" y="333647"/>
            <a:ext cx="1224560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324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endParaRPr lang="en-GB" altLang="en-US" sz="324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B92FD6-A1EB-E7BA-29AC-84AA5796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83" y="1112019"/>
            <a:ext cx="2119195" cy="26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6434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3" name="Title 153"/>
          <p:cNvSpPr txBox="1">
            <a:spLocks/>
          </p:cNvSpPr>
          <p:nvPr/>
        </p:nvSpPr>
        <p:spPr bwMode="auto">
          <a:xfrm>
            <a:off x="597287" y="327288"/>
            <a:ext cx="6351106" cy="57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Charter</a:t>
            </a:r>
            <a:r>
              <a:rPr kumimoji="1" lang="zh-Hans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进一步明确测试范围和策略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77990" y="1041725"/>
            <a:ext cx="7388020" cy="1944216"/>
          </a:xfrm>
          <a:prstGeom prst="rect">
            <a:avLst/>
          </a:prstGeom>
        </p:spPr>
        <p:txBody>
          <a:bodyPr/>
          <a:lstStyle/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/>
              <a:t>Charter</a:t>
            </a:r>
            <a:r>
              <a:rPr lang="zh-CN" altLang="en-US" dirty="0"/>
              <a:t> 清晰指导</a:t>
            </a:r>
            <a:r>
              <a:rPr lang="en-US" altLang="zh-CN" dirty="0"/>
              <a:t>Session</a:t>
            </a:r>
            <a:r>
              <a:rPr lang="zh-CN" altLang="en-US" dirty="0"/>
              <a:t>执行任务（</a:t>
            </a:r>
            <a:r>
              <a:rPr lang="en-US" altLang="zh-CN" dirty="0"/>
              <a:t>Mission</a:t>
            </a:r>
            <a:r>
              <a:rPr lang="zh-CN" altLang="en-US" dirty="0"/>
              <a:t>）：要测什么、怎么测试（强调策略，不是详细测试步骤）、寻找什么样的缺陷、哪些产品质量风险等</a:t>
            </a:r>
            <a:endParaRPr lang="en-US" altLang="zh-CN" dirty="0"/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/>
              <a:t>可以看做一个或一组用例（</a:t>
            </a:r>
            <a:r>
              <a:rPr lang="en-US" altLang="zh-CN" dirty="0"/>
              <a:t>User Case</a:t>
            </a:r>
            <a:r>
              <a:rPr lang="zh-CN" altLang="en-US" dirty="0"/>
              <a:t>）的体现，相对用例</a:t>
            </a:r>
            <a:r>
              <a:rPr lang="zh-CN" altLang="en-US" sz="1620" dirty="0"/>
              <a:t>（</a:t>
            </a:r>
            <a:r>
              <a:rPr lang="en-US" altLang="zh-CN" sz="1620" dirty="0">
                <a:solidFill>
                  <a:srgbClr val="800000"/>
                </a:solidFill>
              </a:rPr>
              <a:t>use case</a:t>
            </a:r>
            <a:r>
              <a:rPr lang="zh-CN" altLang="en-US" sz="1620" dirty="0"/>
              <a:t>）</a:t>
            </a:r>
            <a:r>
              <a:rPr lang="zh-CN" altLang="en-US" dirty="0"/>
              <a:t>的测试思路</a:t>
            </a:r>
            <a:endParaRPr lang="en-US" altLang="zh-CN" dirty="0"/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endParaRPr lang="en-US" altLang="zh-CN" dirty="0">
              <a:ea typeface="楷体_GB2312" pitchFamily="49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5676" y="3513286"/>
            <a:ext cx="6221491" cy="1149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示例</a:t>
            </a:r>
            <a:endParaRPr lang="en-US" altLang="zh-CN" dirty="0">
              <a:solidFill>
                <a:srgbClr val="0070C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通过数据的多样性变化来测试 </a:t>
            </a:r>
            <a:r>
              <a:rPr lang="en-US" altLang="zh-CN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 </a:t>
            </a: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流程对各种数据的容错能力</a:t>
            </a:r>
            <a:r>
              <a:rPr lang="en-US" altLang="zh-CN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通过检查 </a:t>
            </a:r>
            <a:r>
              <a:rPr lang="en-US" altLang="zh-CN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UI </a:t>
            </a: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来测试 </a:t>
            </a:r>
            <a:r>
              <a:rPr lang="en-US" altLang="zh-CN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 </a:t>
            </a: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模块是否符合 </a:t>
            </a:r>
            <a:r>
              <a:rPr lang="en-US" altLang="zh-CN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UI </a:t>
            </a:r>
            <a:r>
              <a:rPr lang="zh-CN" altLang="en-US" dirty="0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规范 </a:t>
            </a:r>
          </a:p>
        </p:txBody>
      </p:sp>
      <p:sp>
        <p:nvSpPr>
          <p:cNvPr id="6" name="矩形 5"/>
          <p:cNvSpPr/>
          <p:nvPr/>
        </p:nvSpPr>
        <p:spPr>
          <a:xfrm>
            <a:off x="2951820" y="2985941"/>
            <a:ext cx="338304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60" b="1" dirty="0">
                <a:solidFill>
                  <a:srgbClr val="953735"/>
                </a:solidFill>
              </a:rPr>
              <a:t>By testing ...through ... to ...</a:t>
            </a:r>
            <a:endParaRPr lang="zh-CN" altLang="en-US" sz="216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4449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3" name="Title 153"/>
          <p:cNvSpPr txBox="1">
            <a:spLocks/>
          </p:cNvSpPr>
          <p:nvPr/>
        </p:nvSpPr>
        <p:spPr bwMode="auto">
          <a:xfrm>
            <a:off x="596868" y="374136"/>
            <a:ext cx="4433106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Charter 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规范模板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1255" y="1275606"/>
            <a:ext cx="1846582" cy="331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角色</a:t>
            </a:r>
            <a:r>
              <a:rPr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/</a:t>
            </a: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主题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测试目标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优先级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参考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测试判断依据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环境配置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测试数据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如何测试</a:t>
            </a:r>
            <a:endParaRPr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29506" y="1405220"/>
            <a:ext cx="4536504" cy="3052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500" b="1" dirty="0"/>
              <a:t>去哪儿</a:t>
            </a:r>
            <a:r>
              <a:rPr lang="en-US" altLang="zh-CN" sz="1500" b="1" dirty="0"/>
              <a:t>VIP</a:t>
            </a:r>
            <a:r>
              <a:rPr lang="zh-CN" altLang="en-US" sz="1500" b="1" dirty="0"/>
              <a:t>用户，“</a:t>
            </a:r>
            <a:r>
              <a:rPr lang="zh-CN" altLang="en-US" sz="1500" b="1" dirty="0">
                <a:solidFill>
                  <a:srgbClr val="0070C0"/>
                </a:solidFill>
              </a:rPr>
              <a:t>积分兑换</a:t>
            </a:r>
            <a:r>
              <a:rPr lang="zh-CN" altLang="en-US" sz="1500" b="1" dirty="0"/>
              <a:t>”功能测试</a:t>
            </a:r>
            <a:endParaRPr lang="en-US" altLang="zh-CN" sz="1500" b="1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异常操作、互操作和大数据的测试</a:t>
            </a:r>
            <a:endParaRPr lang="en-US" altLang="zh-CN" sz="1500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优先级一般</a:t>
            </a:r>
            <a:endParaRPr lang="en-US" altLang="zh-CN" sz="1500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参考产品愿景、用户故事等文档</a:t>
            </a:r>
            <a:endParaRPr lang="en-US" altLang="zh-CN" sz="1500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根据用户故事验收标准等判断</a:t>
            </a:r>
            <a:endParaRPr lang="en-US" altLang="zh-CN" sz="1500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en-US" altLang="zh-CN" sz="1500" dirty="0"/>
              <a:t>Windows/IE</a:t>
            </a:r>
            <a:r>
              <a:rPr lang="zh-CN" altLang="en-US" sz="1500" dirty="0"/>
              <a:t>、</a:t>
            </a:r>
            <a:r>
              <a:rPr lang="en-US" altLang="zh-CN" sz="1500" dirty="0"/>
              <a:t>Mac</a:t>
            </a:r>
            <a:r>
              <a:rPr lang="zh-CN" altLang="en-US" sz="1500" dirty="0"/>
              <a:t> </a:t>
            </a:r>
            <a:r>
              <a:rPr lang="en-US" altLang="zh-CN" sz="1500" dirty="0"/>
              <a:t>OS/Safari…</a:t>
            </a:r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引用备份的测试数据库</a:t>
            </a:r>
            <a:endParaRPr lang="en-US" altLang="zh-CN" sz="1500" dirty="0"/>
          </a:p>
          <a:p>
            <a:pPr marL="342887" indent="-342887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1500" dirty="0"/>
              <a:t>登录、查询积分、去积分商场查询合适商品、兑换、物流选择、补充性支付等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2507548863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41ADAA-D216-084B-8C3A-32CAFDD8F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3" name="Title 153">
            <a:extLst>
              <a:ext uri="{FF2B5EF4-FFF2-40B4-BE49-F238E27FC236}">
                <a16:creationId xmlns:a16="http://schemas.microsoft.com/office/drawing/2014/main" id="{32D79CBF-ACB1-F142-9F23-0254145838D6}"/>
              </a:ext>
            </a:extLst>
          </p:cNvPr>
          <p:cNvSpPr txBox="1">
            <a:spLocks/>
          </p:cNvSpPr>
          <p:nvPr/>
        </p:nvSpPr>
        <p:spPr bwMode="auto">
          <a:xfrm>
            <a:off x="618552" y="340892"/>
            <a:ext cx="1915642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4E3A38-8A4B-0749-82D9-88621CA5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1" y="1038212"/>
            <a:ext cx="8228399" cy="38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9782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3" name="Title 153"/>
          <p:cNvSpPr txBox="1">
            <a:spLocks/>
          </p:cNvSpPr>
          <p:nvPr/>
        </p:nvSpPr>
        <p:spPr bwMode="auto">
          <a:xfrm>
            <a:off x="594602" y="338713"/>
            <a:ext cx="5314190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结果报告：</a:t>
            </a: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Session Sheet -1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 descr="tem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049" y="820461"/>
            <a:ext cx="5579923" cy="3828663"/>
          </a:xfrm>
          <a:prstGeom prst="rect">
            <a:avLst/>
          </a:prstGeom>
        </p:spPr>
      </p:pic>
      <p:cxnSp>
        <p:nvCxnSpPr>
          <p:cNvPr id="6" name="直线连接符 5"/>
          <p:cNvCxnSpPr>
            <a:cxnSpLocks/>
          </p:cNvCxnSpPr>
          <p:nvPr/>
        </p:nvCxnSpPr>
        <p:spPr>
          <a:xfrm>
            <a:off x="2762262" y="4569068"/>
            <a:ext cx="11538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左大括号 6"/>
          <p:cNvSpPr/>
          <p:nvPr/>
        </p:nvSpPr>
        <p:spPr>
          <a:xfrm>
            <a:off x="1240920" y="3728488"/>
            <a:ext cx="157342" cy="675059"/>
          </a:xfrm>
          <a:prstGeom prst="leftBrace">
            <a:avLst>
              <a:gd name="adj1" fmla="val 2860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8" name="文本框 7"/>
          <p:cNvSpPr txBox="1"/>
          <p:nvPr/>
        </p:nvSpPr>
        <p:spPr>
          <a:xfrm>
            <a:off x="729240" y="3863846"/>
            <a:ext cx="59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TSB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7968" y="1809251"/>
            <a:ext cx="1680935" cy="18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只要遵循简单的格式，就可产生易于自动分析的报表，通过特定工具汇总，产生测试报告和图表</a:t>
            </a:r>
          </a:p>
        </p:txBody>
      </p:sp>
    </p:spTree>
    <p:extLst>
      <p:ext uri="{BB962C8B-B14F-4D97-AF65-F5344CB8AC3E}">
        <p14:creationId xmlns:p14="http://schemas.microsoft.com/office/powerpoint/2010/main" val="15943403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3" name="Title 153"/>
          <p:cNvSpPr txBox="1">
            <a:spLocks/>
          </p:cNvSpPr>
          <p:nvPr/>
        </p:nvSpPr>
        <p:spPr bwMode="auto">
          <a:xfrm>
            <a:off x="490676" y="364726"/>
            <a:ext cx="4433106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Session Sheet -2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51208" y="1014730"/>
            <a:ext cx="7905111" cy="3694010"/>
          </a:xfrm>
          <a:prstGeom prst="rect">
            <a:avLst/>
          </a:prstGeom>
        </p:spPr>
        <p:txBody>
          <a:bodyPr/>
          <a:lstStyle/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Session charter </a:t>
            </a:r>
            <a:r>
              <a:rPr lang="en-US" altLang="zh-CN" sz="1620" dirty="0">
                <a:latin typeface="Yuanti SC" charset="-122"/>
                <a:ea typeface="Yuanti SC" charset="-122"/>
                <a:cs typeface="Yuanti SC" charset="-122"/>
              </a:rPr>
              <a:t>(</a:t>
            </a:r>
            <a:r>
              <a:rPr lang="zh-CN" altLang="en-US" sz="1620" dirty="0">
                <a:latin typeface="Yuanti SC" charset="-122"/>
                <a:ea typeface="Yuanti SC" charset="-122"/>
                <a:cs typeface="Yuanti SC" charset="-122"/>
              </a:rPr>
              <a:t>包含任务陈述、测试范围等</a:t>
            </a:r>
            <a:r>
              <a:rPr lang="en-US" altLang="zh-CN" sz="1620" dirty="0">
                <a:latin typeface="Yuanti SC" charset="-122"/>
                <a:ea typeface="Yuanti SC" charset="-122"/>
                <a:cs typeface="Yuanti SC" charset="-122"/>
              </a:rPr>
              <a:t>)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Tester name(s)/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测试执行者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Task breakdown :TBS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（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Test/Bug/Setup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）度量（耗时），这些数据配合简报有助于估算测试速度、评估测试效率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测试数据、数据文件：为测试数据复用提供了基础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Note/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测试笔记：测试过程中随时记录的有价值的信息，</a:t>
            </a:r>
            <a:r>
              <a:rPr lang="zh-CN" altLang="en-US" dirty="0">
                <a:solidFill>
                  <a:srgbClr val="000090"/>
                </a:solidFill>
                <a:latin typeface="Yuanti SC" charset="-122"/>
                <a:ea typeface="Yuanti SC" charset="-122"/>
                <a:cs typeface="Yuanti SC" charset="-122"/>
              </a:rPr>
              <a:t>叙述了测试故事：为什么测试，如何测，为什么这样的测试已足够好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Issues/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问题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Yuanti SC" charset="-122"/>
                <a:ea typeface="Yuanti SC" charset="-122"/>
                <a:cs typeface="Yuanti SC" charset="-122"/>
              </a:rPr>
              <a:t>风险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：测试过程中的问题和疑惑</a:t>
            </a:r>
            <a:r>
              <a:rPr lang="zh-CN" altLang="en-US" sz="1620" dirty="0">
                <a:solidFill>
                  <a:schemeClr val="bg1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（未来测试的参考资料）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缺陷：</a:t>
            </a:r>
            <a:r>
              <a:rPr lang="zh-CN" altLang="en-US" dirty="0">
                <a:solidFill>
                  <a:srgbClr val="000090"/>
                </a:solidFill>
                <a:latin typeface="Yuanti SC" charset="-122"/>
                <a:ea typeface="Yuanti SC" charset="-122"/>
                <a:cs typeface="Yuanti SC" charset="-122"/>
              </a:rPr>
              <a:t>测试的直接产出</a:t>
            </a:r>
            <a:endParaRPr lang="zh-CN" altLang="en-US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719956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BECB6-6F87-4AA7-A36C-D5289AC9CF42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3" name="Title 153"/>
          <p:cNvSpPr txBox="1">
            <a:spLocks/>
          </p:cNvSpPr>
          <p:nvPr/>
        </p:nvSpPr>
        <p:spPr bwMode="auto">
          <a:xfrm>
            <a:off x="481968" y="345180"/>
            <a:ext cx="4433106" cy="44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任务报告 （</a:t>
            </a:r>
            <a:r>
              <a:rPr kumimoji="1" lang="en-US" altLang="zh-CN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Debriefing </a:t>
            </a:r>
            <a:r>
              <a:rPr kumimoji="1"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GB" altLang="en-US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1664" y="1535042"/>
            <a:ext cx="6999178" cy="2106234"/>
          </a:xfrm>
          <a:prstGeom prst="rect">
            <a:avLst/>
          </a:prstGeom>
        </p:spPr>
        <p:txBody>
          <a:bodyPr/>
          <a:lstStyle/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P</a:t>
            </a:r>
            <a:r>
              <a:rPr lang="en-US" altLang="zh-CN" b="1" dirty="0"/>
              <a:t>ast</a:t>
            </a:r>
            <a:r>
              <a:rPr lang="zh-CN" altLang="en-US" sz="1620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（已做了哪些测试）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Yuanti SC" panose="02010600040101010101" pitchFamily="2" charset="-122"/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What happened during the session?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R</a:t>
            </a:r>
            <a:r>
              <a:rPr lang="en-US" altLang="zh-CN" b="1" dirty="0"/>
              <a:t>esults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（测试结果）</a:t>
            </a:r>
            <a:r>
              <a:rPr lang="zh-CN" altLang="en-US" dirty="0"/>
              <a:t>：</a:t>
            </a:r>
            <a:r>
              <a:rPr lang="en-US" altLang="zh-CN" dirty="0"/>
              <a:t> What was achieved during the session?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O</a:t>
            </a:r>
            <a:r>
              <a:rPr lang="en-US" altLang="zh-CN" b="1" dirty="0"/>
              <a:t>bstacles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（障碍）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What got in the way of good testing?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O</a:t>
            </a:r>
            <a:r>
              <a:rPr lang="en-US" altLang="zh-CN" b="1" dirty="0"/>
              <a:t>utlook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（未来要做哪些测试）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00B0F0"/>
                </a:solidFill>
              </a:rPr>
              <a:t>What still needs to be done?</a:t>
            </a:r>
          </a:p>
          <a:p>
            <a:pPr marL="257165" indent="-257165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F</a:t>
            </a:r>
            <a:r>
              <a:rPr lang="en-US" altLang="zh-CN" b="1" dirty="0"/>
              <a:t>eelings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（感觉）</a:t>
            </a:r>
            <a:r>
              <a:rPr lang="zh-CN" altLang="en-US" dirty="0"/>
              <a:t>：</a:t>
            </a:r>
            <a:r>
              <a:rPr lang="en-US" altLang="zh-CN" dirty="0"/>
              <a:t>How does the tester feel about all this?</a:t>
            </a:r>
            <a:endParaRPr lang="en-US" altLang="zh-CN" dirty="0"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4187" y="923498"/>
            <a:ext cx="1790692" cy="461665"/>
          </a:xfrm>
          <a:prstGeom prst="rect">
            <a:avLst/>
          </a:prstGeom>
          <a:solidFill>
            <a:schemeClr val="accent5"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0000FF"/>
                </a:solidFill>
              </a:rPr>
              <a:t>PROOF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3299" y="3939783"/>
            <a:ext cx="4212468" cy="741293"/>
          </a:xfrm>
          <a:prstGeom prst="rect">
            <a:avLst/>
          </a:prstGeom>
          <a:solidFill>
            <a:srgbClr val="FFE669">
              <a:alpha val="61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每个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session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结束后有一个口头汇报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每天测试人员有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4+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次沟通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00959" y="4809598"/>
            <a:ext cx="38919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3C8C93"/>
                </a:solidFill>
              </a:rPr>
              <a:t>Note: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3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same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Questions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in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Daily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Scrum</a:t>
            </a:r>
            <a:r>
              <a:rPr lang="zh-CN" altLang="en-US" sz="1500" dirty="0">
                <a:solidFill>
                  <a:srgbClr val="3C8C93"/>
                </a:solidFill>
              </a:rPr>
              <a:t> </a:t>
            </a:r>
            <a:r>
              <a:rPr lang="en-US" altLang="zh-CN" sz="1500" dirty="0">
                <a:solidFill>
                  <a:srgbClr val="3C8C93"/>
                </a:solidFill>
              </a:rPr>
              <a:t>meeting</a:t>
            </a:r>
            <a:endParaRPr lang="zh-CN" altLang="en-US" sz="1500" dirty="0">
              <a:solidFill>
                <a:srgbClr val="3C8C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343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软件测试贯穿全生命周期</a:t>
            </a: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>
            <a:extLst>
              <a:ext uri="{FF2B5EF4-FFF2-40B4-BE49-F238E27FC236}">
                <a16:creationId xmlns:a16="http://schemas.microsoft.com/office/drawing/2014/main" id="{87251F7C-B95D-D40B-41F1-72404284EB3E}"/>
              </a:ext>
            </a:extLst>
          </p:cNvPr>
          <p:cNvSpPr txBox="1"/>
          <p:nvPr/>
        </p:nvSpPr>
        <p:spPr>
          <a:xfrm>
            <a:off x="675316" y="1234729"/>
            <a:ext cx="7629698" cy="18695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4813" lvl="0" indent="-4048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•"/>
              <a:tabLst>
                <a:tab pos="1828800" algn="l"/>
              </a:tabLst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测试左移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不仅让开发人员做更多的测试，而且需要做需求评审、设计评审，以及第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章介绍的验收测试驱动开发（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ATDD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marL="404813" lvl="0" indent="-40481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•"/>
              <a:tabLst>
                <a:tab pos="1828800" algn="l"/>
              </a:tabLst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测试右移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是在线测试（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in Production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TiP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），包括在线性能监控与分析、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测试和日志分析等，可以和现在流行的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DevOp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联系起来。</a:t>
            </a: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EEEE6-4E57-3340-8939-9AEFBCE1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77" y="232540"/>
            <a:ext cx="3897014" cy="600799"/>
          </a:xfrm>
        </p:spPr>
        <p:txBody>
          <a:bodyPr>
            <a:normAutofit/>
          </a:bodyPr>
          <a:lstStyle/>
          <a:p>
            <a:r>
              <a:rPr lang="en-US" altLang="zh-CN" dirty="0"/>
              <a:t>SBTM</a:t>
            </a:r>
            <a:r>
              <a:rPr lang="zh-CN" altLang="en-US" dirty="0"/>
              <a:t> 实践框架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4A360-C421-4246-8C39-47D871B97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2DA07-CE19-4C9B-A0EC-06D3955056CF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10110-F565-7E4F-BB71-B62A7F67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4" b="7220"/>
          <a:stretch/>
        </p:blipFill>
        <p:spPr>
          <a:xfrm>
            <a:off x="1401417" y="826795"/>
            <a:ext cx="5963972" cy="39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34645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4.3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软件测试流派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0143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555325" y="304131"/>
            <a:ext cx="4914546" cy="513160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五大软件测试流派</a:t>
            </a:r>
          </a:p>
        </p:txBody>
      </p:sp>
      <p:sp>
        <p:nvSpPr>
          <p:cNvPr id="4" name="右箭头 3"/>
          <p:cNvSpPr/>
          <p:nvPr/>
        </p:nvSpPr>
        <p:spPr>
          <a:xfrm rot="2292839">
            <a:off x="2962967" y="2056348"/>
            <a:ext cx="926324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右箭头 4"/>
          <p:cNvSpPr/>
          <p:nvPr/>
        </p:nvSpPr>
        <p:spPr>
          <a:xfrm rot="1942873">
            <a:off x="4902732" y="3072671"/>
            <a:ext cx="917558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" name="右箭头 5"/>
          <p:cNvSpPr/>
          <p:nvPr/>
        </p:nvSpPr>
        <p:spPr>
          <a:xfrm rot="19217485">
            <a:off x="4842127" y="1911640"/>
            <a:ext cx="917558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右箭头 6"/>
          <p:cNvSpPr/>
          <p:nvPr/>
        </p:nvSpPr>
        <p:spPr>
          <a:xfrm rot="8833489">
            <a:off x="3135392" y="3071308"/>
            <a:ext cx="729195" cy="540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1788103" y="1329053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/>
                <a:ea typeface="楷体"/>
                <a:cs typeface="楷体"/>
              </a:rPr>
              <a:t>分析流派</a:t>
            </a:r>
          </a:p>
        </p:txBody>
      </p:sp>
      <p:sp>
        <p:nvSpPr>
          <p:cNvPr id="9" name="椭圆 8"/>
          <p:cNvSpPr/>
          <p:nvPr/>
        </p:nvSpPr>
        <p:spPr>
          <a:xfrm>
            <a:off x="5602556" y="1239534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/>
                <a:ea typeface="楷体"/>
                <a:cs typeface="楷体"/>
              </a:rPr>
              <a:t>质量流派</a:t>
            </a:r>
          </a:p>
        </p:txBody>
      </p:sp>
      <p:sp>
        <p:nvSpPr>
          <p:cNvPr id="10" name="椭圆 9"/>
          <p:cNvSpPr/>
          <p:nvPr/>
        </p:nvSpPr>
        <p:spPr>
          <a:xfrm>
            <a:off x="1464067" y="3165257"/>
            <a:ext cx="1728192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/>
                <a:ea typeface="楷体"/>
                <a:cs typeface="楷体"/>
              </a:rPr>
              <a:t>上下文驱动流派</a:t>
            </a:r>
          </a:p>
        </p:txBody>
      </p:sp>
      <p:sp>
        <p:nvSpPr>
          <p:cNvPr id="11" name="椭圆 10"/>
          <p:cNvSpPr/>
          <p:nvPr/>
        </p:nvSpPr>
        <p:spPr>
          <a:xfrm>
            <a:off x="5602556" y="3399774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/>
                <a:ea typeface="楷体"/>
                <a:cs typeface="楷体"/>
              </a:rPr>
              <a:t>敏捷流派</a:t>
            </a:r>
          </a:p>
        </p:txBody>
      </p:sp>
      <p:sp>
        <p:nvSpPr>
          <p:cNvPr id="12" name="椭圆 11"/>
          <p:cNvSpPr/>
          <p:nvPr/>
        </p:nvSpPr>
        <p:spPr>
          <a:xfrm>
            <a:off x="3786325" y="2301161"/>
            <a:ext cx="1296144" cy="9721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75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/>
                <a:ea typeface="楷体"/>
                <a:cs typeface="楷体"/>
              </a:rPr>
              <a:t>标准流派</a:t>
            </a:r>
          </a:p>
        </p:txBody>
      </p:sp>
    </p:spTree>
    <p:extLst>
      <p:ext uri="{BB962C8B-B14F-4D97-AF65-F5344CB8AC3E}">
        <p14:creationId xmlns:p14="http://schemas.microsoft.com/office/powerpoint/2010/main" val="3941237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588234" y="325921"/>
            <a:ext cx="4914546" cy="513160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各测试流派的特征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F9BB5-0A68-DA42-83DB-A5F2EB6DCBF1}"/>
              </a:ext>
            </a:extLst>
          </p:cNvPr>
          <p:cNvSpPr txBox="1"/>
          <p:nvPr/>
        </p:nvSpPr>
        <p:spPr>
          <a:xfrm>
            <a:off x="720587" y="1283518"/>
            <a:ext cx="7926456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分析流派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：认为测试是严格的和技术性的，在学术界有许多支持者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标准流派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：将测试视为衡量进度的一种方法，强调成本和可重复的标准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质量流派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：强调过程规范性，监督开发人员并充当质量的看门人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上下文驱动流派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：强调人的价值，寻找涉众关心的bug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敏捷流派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：强调自动化测试，使用测试来快速验证开发是完整的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B088CC-599A-57A4-8040-AA6577253F6F}"/>
              </a:ext>
            </a:extLst>
          </p:cNvPr>
          <p:cNvSpPr txBox="1"/>
          <p:nvPr/>
        </p:nvSpPr>
        <p:spPr>
          <a:xfrm>
            <a:off x="2186609" y="401540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敏捷流派可以从上面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小节得到更多的信息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57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 txBox="1">
            <a:spLocks noGrp="1" noChangeArrowheads="1"/>
          </p:cNvSpPr>
          <p:nvPr/>
        </p:nvSpPr>
        <p:spPr bwMode="auto">
          <a:xfrm>
            <a:off x="1485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050">
              <a:solidFill>
                <a:srgbClr val="FF98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7158" y="305692"/>
            <a:ext cx="4525398" cy="573528"/>
          </a:xfrm>
        </p:spPr>
        <p:txBody>
          <a:bodyPr/>
          <a:lstStyle/>
          <a:p>
            <a:pPr lvl="0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上下文驱动测试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872" y="781116"/>
            <a:ext cx="4101971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</a:pPr>
            <a:r>
              <a:rPr lang="en-US" altLang="zh-CN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CDT: Context-driven Testing</a:t>
            </a:r>
          </a:p>
        </p:txBody>
      </p:sp>
      <p:sp>
        <p:nvSpPr>
          <p:cNvPr id="197634" name="AutoShape 2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97636" name="AutoShape 4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97638" name="AutoShape 6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58871" y="1170198"/>
            <a:ext cx="8057745" cy="332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1" indent="-342900" defTabSz="6858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任何实践活动的价值依赖于它所处的上下文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在某个上下文中只有好的实践，没有最佳实践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一起工作的人，才是项目的最重要组成部分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项目的发展往往难以预料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产品是问题的解决方案，如果问题没得到解决，产品是无用的</a:t>
            </a: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好的软件测试时一个富有挑战性的智力过程。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 indent="-342900" eaLnBrk="0" hangingPunct="0">
              <a:lnSpc>
                <a:spcPct val="150000"/>
              </a:lnSpc>
              <a:buClr>
                <a:srgbClr val="3366FF"/>
              </a:buClr>
              <a:buFont typeface="+mj-ea"/>
              <a:buAutoNum type="circleNumDbPlain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只有通过判断和技能，并在整个项目过程中协同练习它们，我们才能在正确的时间做正确的事，以有效地测试我们的产品</a:t>
            </a:r>
          </a:p>
        </p:txBody>
      </p:sp>
    </p:spTree>
    <p:extLst>
      <p:ext uri="{BB962C8B-B14F-4D97-AF65-F5344CB8AC3E}">
        <p14:creationId xmlns:p14="http://schemas.microsoft.com/office/powerpoint/2010/main" val="80583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4.4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软件测试改进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0BBF5CF-4E94-609E-B4EE-C38CD110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202" y="3177327"/>
            <a:ext cx="433359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100" i="1" dirty="0">
                <a:solidFill>
                  <a:srgbClr val="0070C0"/>
                </a:solidFill>
              </a:rPr>
              <a:t>4.5.1  </a:t>
            </a:r>
            <a:r>
              <a:rPr lang="en-US" altLang="zh-CN" sz="2100" i="1" dirty="0" err="1">
                <a:solidFill>
                  <a:srgbClr val="0070C0"/>
                </a:solidFill>
              </a:rPr>
              <a:t>TMMi</a:t>
            </a:r>
            <a:r>
              <a:rPr lang="en-US" altLang="zh-CN" sz="2100" i="1" dirty="0">
                <a:solidFill>
                  <a:srgbClr val="0070C0"/>
                </a:solidFill>
              </a:rPr>
              <a:t> </a:t>
            </a:r>
            <a:r>
              <a:rPr lang="en-US" altLang="zh-CN" sz="1350" i="1" dirty="0">
                <a:solidFill>
                  <a:srgbClr val="0070C0"/>
                </a:solidFill>
              </a:rPr>
              <a:t>(Testing Maturity Model</a:t>
            </a:r>
            <a:r>
              <a:rPr lang="zh-CN" altLang="en-US" sz="1350" i="1" dirty="0">
                <a:solidFill>
                  <a:srgbClr val="0070C0"/>
                </a:solidFill>
              </a:rPr>
              <a:t> </a:t>
            </a:r>
            <a:r>
              <a:rPr lang="en-US" altLang="zh-CN" sz="1350" i="1" dirty="0">
                <a:solidFill>
                  <a:srgbClr val="0070C0"/>
                </a:solidFill>
              </a:rPr>
              <a:t>integration)</a:t>
            </a:r>
          </a:p>
          <a:p>
            <a:r>
              <a:rPr lang="en-US" altLang="zh-CN" sz="2100" i="1" dirty="0">
                <a:solidFill>
                  <a:srgbClr val="0070C0"/>
                </a:solidFill>
              </a:rPr>
              <a:t>4.5.2  TPI </a:t>
            </a:r>
            <a:r>
              <a:rPr lang="en-US" altLang="zh-CN" sz="1350" i="1" dirty="0">
                <a:solidFill>
                  <a:srgbClr val="0070C0"/>
                </a:solidFill>
              </a:rPr>
              <a:t>(Test Process Improvement)</a:t>
            </a:r>
          </a:p>
          <a:p>
            <a:r>
              <a:rPr lang="en-US" altLang="zh-CN" sz="2100" i="1" dirty="0">
                <a:solidFill>
                  <a:srgbClr val="0070C0"/>
                </a:solidFill>
              </a:rPr>
              <a:t>4.5.3  CTP </a:t>
            </a:r>
            <a:r>
              <a:rPr lang="en-US" altLang="zh-CN" sz="1350" i="1" dirty="0">
                <a:solidFill>
                  <a:srgbClr val="0070C0"/>
                </a:solidFill>
              </a:rPr>
              <a:t>(Critical Test Process)</a:t>
            </a:r>
          </a:p>
          <a:p>
            <a:r>
              <a:rPr lang="en-US" altLang="zh-CN" sz="2100" i="1" dirty="0">
                <a:solidFill>
                  <a:srgbClr val="0070C0"/>
                </a:solidFill>
              </a:rPr>
              <a:t>4.5.4  STEP </a:t>
            </a:r>
            <a:r>
              <a:rPr lang="en-US" altLang="zh-CN" sz="1350" i="1" dirty="0">
                <a:solidFill>
                  <a:srgbClr val="0070C0"/>
                </a:solidFill>
              </a:rPr>
              <a:t>(Systematic Test &amp; Evaluation Process)</a:t>
            </a:r>
          </a:p>
        </p:txBody>
      </p:sp>
    </p:spTree>
    <p:extLst>
      <p:ext uri="{BB962C8B-B14F-4D97-AF65-F5344CB8AC3E}">
        <p14:creationId xmlns:p14="http://schemas.microsoft.com/office/powerpoint/2010/main" val="308403017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340" y="323376"/>
            <a:ext cx="4320852" cy="540284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704156" y="1036839"/>
            <a:ext cx="7942887" cy="24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过程能力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描述了遵循一个软件测试过程可能达到的预期结果的范围。</a:t>
            </a:r>
            <a:r>
              <a:rPr lang="en-US" dirty="0" err="1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TMM</a:t>
            </a:r>
            <a:r>
              <a:rPr lang="en-US" altLang="zh-CN" dirty="0" err="1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的建立，得益于以下</a:t>
            </a:r>
            <a:r>
              <a:rPr 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点：</a:t>
            </a:r>
          </a:p>
          <a:p>
            <a:pPr marL="342900" indent="-3429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充分吸收、</a:t>
            </a:r>
            <a:r>
              <a:rPr lang="en-US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CMM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CMMi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的精华；</a:t>
            </a:r>
          </a:p>
          <a:p>
            <a:pPr marL="342900" indent="-3429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基于历史演化的测试过程；</a:t>
            </a:r>
          </a:p>
          <a:p>
            <a:pPr marL="342900" indent="-3429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业界的最佳实践。</a:t>
            </a:r>
          </a:p>
          <a:p>
            <a:pPr>
              <a:lnSpc>
                <a:spcPct val="150000"/>
              </a:lnSpc>
              <a:defRPr/>
            </a:pP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574340" y="3275645"/>
            <a:ext cx="7942886" cy="104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77800" indent="-177800" eaLnBrk="0" hangingPunct="0">
              <a:lnSpc>
                <a:spcPct val="130000"/>
              </a:lnSpc>
              <a:buFont typeface="Arial" pitchFamily="34" charset="0"/>
              <a:buChar char="•"/>
              <a:tabLst>
                <a:tab pos="365125" algn="l"/>
              </a:tabLst>
            </a:pPr>
            <a:r>
              <a:rPr kumimoji="1" lang="en-US" altLang="zh-CN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个别级的一系列测试能力成熟度的定义，每个级别的组成包括到期目标、到期子目标活动、任务和职责等。</a:t>
            </a:r>
          </a:p>
          <a:p>
            <a:pPr marL="177800" indent="-177800" eaLnBrk="0" hangingPunct="0">
              <a:lnSpc>
                <a:spcPct val="130000"/>
              </a:lnSpc>
              <a:buFont typeface="Arial" pitchFamily="34" charset="0"/>
              <a:buChar char="•"/>
              <a:tabLst>
                <a:tab pos="365125" algn="l"/>
              </a:tabLst>
            </a:pPr>
            <a:r>
              <a:rPr kumimoji="1" lang="zh-CN" altLang="en-US" dirty="0">
                <a:solidFill>
                  <a:srgbClr val="242C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一套评价模型，包括一个成熟度问卷、评估程序和团队选拔培训指南。 </a:t>
            </a:r>
          </a:p>
        </p:txBody>
      </p:sp>
    </p:spTree>
    <p:extLst>
      <p:ext uri="{BB962C8B-B14F-4D97-AF65-F5344CB8AC3E}">
        <p14:creationId xmlns:p14="http://schemas.microsoft.com/office/powerpoint/2010/main" val="795503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320" y="299188"/>
            <a:ext cx="4212840" cy="540284"/>
          </a:xfrm>
        </p:spPr>
        <p:txBody>
          <a:bodyPr/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个级别简述</a:t>
            </a:r>
          </a:p>
        </p:txBody>
      </p:sp>
      <p:pic>
        <p:nvPicPr>
          <p:cNvPr id="2" name="Picture 4" descr="http://www.experimentus.com/images/experimentus/iPI_TMMi_diagram.jpg">
            <a:extLst>
              <a:ext uri="{FF2B5EF4-FFF2-40B4-BE49-F238E27FC236}">
                <a16:creationId xmlns:a16="http://schemas.microsoft.com/office/drawing/2014/main" id="{4129FFFD-8FCE-8214-B397-7FC0F3A7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7495" y="839472"/>
            <a:ext cx="6069010" cy="4090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7070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89198" y="305014"/>
            <a:ext cx="4428864" cy="486278"/>
          </a:xfrm>
        </p:spPr>
        <p:txBody>
          <a:bodyPr/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级别内容</a:t>
            </a:r>
          </a:p>
        </p:txBody>
      </p:sp>
      <p:pic>
        <p:nvPicPr>
          <p:cNvPr id="23556" name="Picture 6" descr="4-9-3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128" y="935430"/>
            <a:ext cx="5057193" cy="407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065283" y="668254"/>
            <a:ext cx="540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描述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0448" y="641251"/>
            <a:ext cx="540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特征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1428" y="627741"/>
            <a:ext cx="540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2831968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092" y="344596"/>
            <a:ext cx="4788579" cy="421481"/>
          </a:xfrm>
        </p:spPr>
        <p:txBody>
          <a:bodyPr>
            <a:noAutofit/>
          </a:bodyPr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TMMi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M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971" y="839174"/>
            <a:ext cx="6744197" cy="39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测试左移和测试右移</a:t>
            </a:r>
            <a:endParaRPr kumimoji="1" lang="zh-CN" altLang="en-US" dirty="0"/>
          </a:p>
        </p:txBody>
      </p:sp>
      <p:sp>
        <p:nvSpPr>
          <p:cNvPr id="15" name="云形 14">
            <a:extLst>
              <a:ext uri="{FF2B5EF4-FFF2-40B4-BE49-F238E27FC236}">
                <a16:creationId xmlns:a16="http://schemas.microsoft.com/office/drawing/2014/main" id="{1BC136E9-9357-61EC-7F8A-71EA77F7E556}"/>
              </a:ext>
            </a:extLst>
          </p:cNvPr>
          <p:cNvSpPr/>
          <p:nvPr/>
        </p:nvSpPr>
        <p:spPr>
          <a:xfrm>
            <a:off x="3946488" y="2956833"/>
            <a:ext cx="1422471" cy="881374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7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</a:p>
        </p:txBody>
      </p:sp>
      <p:sp>
        <p:nvSpPr>
          <p:cNvPr id="18" name="云形 17">
            <a:extLst>
              <a:ext uri="{FF2B5EF4-FFF2-40B4-BE49-F238E27FC236}">
                <a16:creationId xmlns:a16="http://schemas.microsoft.com/office/drawing/2014/main" id="{5E327714-3DCA-E559-2FF6-3BB42B003419}"/>
              </a:ext>
            </a:extLst>
          </p:cNvPr>
          <p:cNvSpPr/>
          <p:nvPr/>
        </p:nvSpPr>
        <p:spPr>
          <a:xfrm>
            <a:off x="3741256" y="1185699"/>
            <a:ext cx="1626518" cy="855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专业化</a:t>
            </a:r>
            <a:endParaRPr kumimoji="1" lang="en-US" altLang="zh-CN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服务化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491931-EBA9-31C6-A478-2F3D03625328}"/>
              </a:ext>
            </a:extLst>
          </p:cNvPr>
          <p:cNvGrpSpPr/>
          <p:nvPr/>
        </p:nvGrpSpPr>
        <p:grpSpPr>
          <a:xfrm>
            <a:off x="1408207" y="1470376"/>
            <a:ext cx="2542695" cy="2353190"/>
            <a:chOff x="1408207" y="1470376"/>
            <a:chExt cx="2542695" cy="235319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2F64C0-6F73-AF8D-62A3-1C63C4AD989B}"/>
                </a:ext>
              </a:extLst>
            </p:cNvPr>
            <p:cNvSpPr txBox="1"/>
            <p:nvPr/>
          </p:nvSpPr>
          <p:spPr>
            <a:xfrm rot="900654">
              <a:off x="1686173" y="31772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向需求、设计转移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BDD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ATDD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C83C69C-6B64-1008-851F-885932DA4D4F}"/>
                </a:ext>
              </a:extLst>
            </p:cNvPr>
            <p:cNvSpPr/>
            <p:nvPr/>
          </p:nvSpPr>
          <p:spPr>
            <a:xfrm>
              <a:off x="1408207" y="1470376"/>
              <a:ext cx="990422" cy="758415"/>
            </a:xfrm>
            <a:prstGeom prst="ellipse">
              <a:avLst/>
            </a:prstGeom>
            <a:solidFill>
              <a:srgbClr val="E6F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1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</a:t>
              </a:r>
            </a:p>
          </p:txBody>
        </p:sp>
        <p:cxnSp>
          <p:nvCxnSpPr>
            <p:cNvPr id="22" name="曲线连接符 21">
              <a:extLst>
                <a:ext uri="{FF2B5EF4-FFF2-40B4-BE49-F238E27FC236}">
                  <a16:creationId xmlns:a16="http://schemas.microsoft.com/office/drawing/2014/main" id="{21783C8D-9509-CC4B-E077-7445B2DB57FA}"/>
                </a:ext>
              </a:extLst>
            </p:cNvPr>
            <p:cNvCxnSpPr>
              <a:cxnSpLocks/>
              <a:stCxn id="15" idx="2"/>
              <a:endCxn id="19" idx="4"/>
            </p:cNvCxnSpPr>
            <p:nvPr/>
          </p:nvCxnSpPr>
          <p:spPr>
            <a:xfrm rot="10800000">
              <a:off x="1903419" y="2228791"/>
              <a:ext cx="2047483" cy="1168730"/>
            </a:xfrm>
            <a:prstGeom prst="curvedConnector2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C552AD-E709-2707-55C3-A56D79281918}"/>
              </a:ext>
            </a:extLst>
          </p:cNvPr>
          <p:cNvGrpSpPr/>
          <p:nvPr/>
        </p:nvGrpSpPr>
        <p:grpSpPr>
          <a:xfrm>
            <a:off x="5367774" y="1470376"/>
            <a:ext cx="2180787" cy="2257989"/>
            <a:chOff x="5367774" y="1470376"/>
            <a:chExt cx="2180787" cy="225798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9A9455E-5715-DF7D-C5C8-2FA59DAD94E3}"/>
                </a:ext>
              </a:extLst>
            </p:cNvPr>
            <p:cNvSpPr txBox="1"/>
            <p:nvPr/>
          </p:nvSpPr>
          <p:spPr>
            <a:xfrm rot="20002576">
              <a:off x="5688195" y="3082034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易用性、性能、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场景测试客户化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1198ECF-E088-763E-FF45-075AF2CED5C8}"/>
                </a:ext>
              </a:extLst>
            </p:cNvPr>
            <p:cNvSpPr/>
            <p:nvPr/>
          </p:nvSpPr>
          <p:spPr>
            <a:xfrm>
              <a:off x="6588441" y="1470376"/>
              <a:ext cx="960120" cy="838385"/>
            </a:xfrm>
            <a:prstGeom prst="ellipse">
              <a:avLst/>
            </a:prstGeom>
            <a:solidFill>
              <a:srgbClr val="E6F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100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运维</a:t>
              </a:r>
            </a:p>
          </p:txBody>
        </p:sp>
        <p:cxnSp>
          <p:nvCxnSpPr>
            <p:cNvPr id="21" name="曲线连接符 20">
              <a:extLst>
                <a:ext uri="{FF2B5EF4-FFF2-40B4-BE49-F238E27FC236}">
                  <a16:creationId xmlns:a16="http://schemas.microsoft.com/office/drawing/2014/main" id="{0B66E8AA-FE7B-DDCC-3730-68699D94D530}"/>
                </a:ext>
              </a:extLst>
            </p:cNvPr>
            <p:cNvCxnSpPr>
              <a:cxnSpLocks/>
              <a:stCxn id="15" idx="0"/>
              <a:endCxn id="20" idx="4"/>
            </p:cNvCxnSpPr>
            <p:nvPr/>
          </p:nvCxnSpPr>
          <p:spPr>
            <a:xfrm flipV="1">
              <a:off x="5367774" y="2308762"/>
              <a:ext cx="1700728" cy="1088759"/>
            </a:xfrm>
            <a:prstGeom prst="curvedConnector2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DA112E98-0739-A6E5-D558-85707CAFFEA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rot="16200000" flipV="1">
            <a:off x="4122731" y="2472233"/>
            <a:ext cx="966778" cy="10320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88CD4E7-B384-C7A6-4374-9E78913166ED}"/>
              </a:ext>
            </a:extLst>
          </p:cNvPr>
          <p:cNvSpPr/>
          <p:nvPr/>
        </p:nvSpPr>
        <p:spPr>
          <a:xfrm>
            <a:off x="3321366" y="4111786"/>
            <a:ext cx="3267075" cy="67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SzPct val="80000"/>
              <a:buFont typeface="Wingdings" pitchFamily="2" charset="2"/>
              <a:buChar char="p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高度的可视化、集成化的全过程监控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SzPct val="80000"/>
              <a:buFont typeface="Wingdings" pitchFamily="2" charset="2"/>
              <a:buChar char="p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数据驱动质量：客户质量实时反馈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144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97463" y="360219"/>
            <a:ext cx="4806906" cy="540284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4.4.2  TPI NEXT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4580" name="Picture 4" descr="4-10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8962" y="1814903"/>
            <a:ext cx="6386076" cy="284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96500" y="900503"/>
            <a:ext cx="8199631" cy="86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Test Process Improvement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）是基于连续性表示法的测试过程改进的参考模型，是在软件控制、测试知识以及过往经验的基础上开发出来的</a:t>
            </a:r>
          </a:p>
        </p:txBody>
      </p:sp>
    </p:spTree>
    <p:extLst>
      <p:ext uri="{BB962C8B-B14F-4D97-AF65-F5344CB8AC3E}">
        <p14:creationId xmlns:p14="http://schemas.microsoft.com/office/powerpoint/2010/main" val="424591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48" y="326698"/>
            <a:ext cx="4590510" cy="486278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20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个关键域 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018150" y="1096703"/>
            <a:ext cx="1807369" cy="330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测试策略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生命周期模型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介入时间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估计和计划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测试规格技术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静态测试技术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度量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测试自动化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测试环境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办公环境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934474" y="1096703"/>
            <a:ext cx="2163366" cy="330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承诺与动力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测试功能与培训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方法的范围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沟通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报告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缺陷管理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测试件管理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测试过程管理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评估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dirty="0"/>
              <a:t>底层测试</a:t>
            </a:r>
          </a:p>
        </p:txBody>
      </p:sp>
    </p:spTree>
    <p:extLst>
      <p:ext uri="{BB962C8B-B14F-4D97-AF65-F5344CB8AC3E}">
        <p14:creationId xmlns:p14="http://schemas.microsoft.com/office/powerpoint/2010/main" val="210452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0985" y="344350"/>
            <a:ext cx="3047224" cy="520354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918955" y="1245136"/>
            <a:ext cx="7509428" cy="197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/>
              <a:t>为了了解过程在每个关键域所处的状态，即对关键域的评估结果，通过级别是来体现。模型提供了</a:t>
            </a:r>
            <a:r>
              <a:rPr lang="en-US" altLang="zh-CN" dirty="0"/>
              <a:t>4</a:t>
            </a:r>
            <a:r>
              <a:rPr lang="zh-CN" altLang="en-US" dirty="0"/>
              <a:t>个级别，由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是最低级。根据测试过程的可视性改善、测试效率的提高、或成本的降低以及质量的提高，级别会有所上升。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/>
              <a:t>详见表</a:t>
            </a:r>
            <a:r>
              <a:rPr lang="en-US" altLang="zh-CN" dirty="0"/>
              <a:t>4-3</a:t>
            </a:r>
            <a:endParaRPr lang="zh-CN" altLang="en-US" dirty="0"/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38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681" y="337575"/>
            <a:ext cx="4279675" cy="570050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检查点和建议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560680" y="1224593"/>
            <a:ext cx="7967093" cy="242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为了能客观地决定各个关键域的级别，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TPI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模型提供了一种度量工具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检查点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。每个级别都有若干个检查点，测试过程只有在满足了这些检查点的要求之后，才意味着它达到了特定的级别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检查点帮助我们发现测试过程中的问题，而</a:t>
            </a:r>
            <a:r>
              <a:rPr lang="zh-CN" altLang="en-US" b="1" dirty="0">
                <a:solidFill>
                  <a:srgbClr val="3366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建议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会帮助我们解决问题，最终改进测试过程。建议不仅包含对如何达</a:t>
            </a:r>
            <a:r>
              <a:rPr lang="zh-CN" altLang="en-US" b="1" u="sng" dirty="0">
                <a:latin typeface="KaiTi" panose="02010609060101010101" pitchFamily="49" charset="-122"/>
                <a:ea typeface="KaiTi" panose="02010609060101010101" pitchFamily="49" charset="-122"/>
              </a:rPr>
              <a:t>到下个级别的指导，而且还包括一些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具体的操作技巧、注意事项等。</a:t>
            </a:r>
          </a:p>
        </p:txBody>
      </p:sp>
    </p:spTree>
    <p:extLst>
      <p:ext uri="{BB962C8B-B14F-4D97-AF65-F5344CB8AC3E}">
        <p14:creationId xmlns:p14="http://schemas.microsoft.com/office/powerpoint/2010/main" val="3647172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1999" y="314532"/>
            <a:ext cx="4249858" cy="530294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成熟度矩阵</a:t>
            </a:r>
          </a:p>
        </p:txBody>
      </p:sp>
      <p:pic>
        <p:nvPicPr>
          <p:cNvPr id="28676" name="Picture 4" descr="4-10-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8187" y="728821"/>
            <a:ext cx="4643078" cy="429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4501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503" y="303661"/>
            <a:ext cx="4579454" cy="541165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e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5211" y="2096076"/>
            <a:ext cx="6858000" cy="25405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5211" y="795711"/>
            <a:ext cx="4914546" cy="122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商业驱动作为测试过程提升的基础</a:t>
            </a:r>
            <a:endParaRPr lang="en-US" altLang="zh-CN" dirty="0"/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为改进目标和度量设定优先级</a:t>
            </a:r>
            <a:endParaRPr lang="en-US" altLang="zh-CN" dirty="0"/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/>
              <a:t>确保商业可以引导和控制改进的过程</a:t>
            </a:r>
          </a:p>
        </p:txBody>
      </p:sp>
    </p:spTree>
    <p:extLst>
      <p:ext uri="{BB962C8B-B14F-4D97-AF65-F5344CB8AC3E}">
        <p14:creationId xmlns:p14="http://schemas.microsoft.com/office/powerpoint/2010/main" val="3869620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2124489" cy="541165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TPI Next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PI next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0351" y="325379"/>
            <a:ext cx="2223297" cy="1573317"/>
          </a:xfrm>
          <a:prstGeom prst="rect">
            <a:avLst/>
          </a:prstGeom>
        </p:spPr>
      </p:pic>
      <p:pic>
        <p:nvPicPr>
          <p:cNvPr id="5" name="图片 4" descr="tpi-next_uebersich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1" y="1898696"/>
            <a:ext cx="9079449" cy="25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7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9383" y="2308476"/>
            <a:ext cx="4144617" cy="20770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7530" y="256890"/>
            <a:ext cx="7001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FFFF00"/>
                </a:solidFill>
                <a:ea typeface="+mj-ea"/>
                <a:cs typeface="+mj-cs"/>
              </a:rPr>
              <a:t>（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关键域）</a:t>
            </a:r>
            <a:r>
              <a:rPr kumimoji="1"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TPI  vs.  TPI Next</a:t>
            </a:r>
            <a:endParaRPr kumimoji="1"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TPI 20 K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096183"/>
            <a:ext cx="4273826" cy="1940501"/>
          </a:xfrm>
          <a:prstGeom prst="rect">
            <a:avLst/>
          </a:prstGeom>
        </p:spPr>
      </p:pic>
      <p:pic>
        <p:nvPicPr>
          <p:cNvPr id="5" name="Picture 6" descr="查看源图像">
            <a:extLst>
              <a:ext uri="{FF2B5EF4-FFF2-40B4-BE49-F238E27FC236}">
                <a16:creationId xmlns:a16="http://schemas.microsoft.com/office/drawing/2014/main" id="{550CCD12-9F47-76AA-78FF-CF59EEE0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97" y="1849297"/>
            <a:ext cx="1251580" cy="15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70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7037" y="251036"/>
            <a:ext cx="4910826" cy="4322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4.4.3  CTP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67749" y="1232184"/>
            <a:ext cx="6341164" cy="266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关键测试过程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Critical Test Process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内容参考模型、上下文相关的方法，并能对模型进行裁剪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en-US" altLang="en-US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的过程改进，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始于对现有测试过程的评估，通过评估以识别过程的强弱，并结合组织的需要提供改进的意见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计划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Plan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准备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Prepare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执行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Perform</a:t>
            </a:r>
            <a:r>
              <a:rPr lang="zh-CN" altLang="en-US" sz="15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和完善 </a:t>
            </a:r>
            <a:r>
              <a:rPr lang="en-US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(Perfect)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；计划和完善主要是管理工作，准备和执行是实践工作</a:t>
            </a:r>
          </a:p>
        </p:txBody>
      </p:sp>
      <p:pic>
        <p:nvPicPr>
          <p:cNvPr id="3" name="图片 2" descr="屏幕快照 2014-03-13 下午7.48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93" y="1343135"/>
            <a:ext cx="2012991" cy="26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0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 bwMode="auto">
          <a:xfrm>
            <a:off x="5565913" y="681414"/>
            <a:ext cx="1740515" cy="40961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172" y="270140"/>
            <a:ext cx="4860912" cy="540284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CTP  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个关键过程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087724" y="810424"/>
            <a:ext cx="3240360" cy="396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>
                <a:solidFill>
                  <a:srgbClr val="FF6600"/>
                </a:solidFill>
              </a:rPr>
              <a:t>测试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建立上下文关系和测试环境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质量风险评估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测试估算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测试计划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测试团队开发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测试（管理）系统开发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测试发布管理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测试执行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缺陷报告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测试结果报告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dirty="0"/>
              <a:t>变更管理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98765" y="540282"/>
            <a:ext cx="1407663" cy="409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zh-CN" altLang="en-US" sz="1500" dirty="0"/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测试策略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生命周期模型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介入时间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估计和计划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测试规格技术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静态测试技术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度量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测试自动化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测试环境</a:t>
            </a:r>
          </a:p>
          <a:p>
            <a:pPr marL="342900" indent="-3429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办公环境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承诺与动力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测试功能与培训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方法的范围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沟通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报告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缺陷管理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测试件管理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测试过程管理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评估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底层测试</a:t>
            </a:r>
          </a:p>
        </p:txBody>
      </p:sp>
    </p:spTree>
    <p:extLst>
      <p:ext uri="{BB962C8B-B14F-4D97-AF65-F5344CB8AC3E}">
        <p14:creationId xmlns:p14="http://schemas.microsoft.com/office/powerpoint/2010/main" val="273830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测试左移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7FC8D4-2976-592B-A692-9C42205B5E25}"/>
              </a:ext>
            </a:extLst>
          </p:cNvPr>
          <p:cNvSpPr/>
          <p:nvPr/>
        </p:nvSpPr>
        <p:spPr>
          <a:xfrm>
            <a:off x="245002" y="1622580"/>
            <a:ext cx="3536009" cy="189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>
              <a:lnSpc>
                <a:spcPct val="150000"/>
              </a:lnSpc>
              <a:buSzPct val="80000"/>
              <a:buFont typeface="Wingdings" charset="2"/>
              <a:buChar char="p"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需求评审、设计评审等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406400" indent="-406400">
              <a:lnSpc>
                <a:spcPct val="150000"/>
              </a:lnSpc>
              <a:buSzPct val="80000"/>
              <a:buFont typeface="Wingdings" charset="2"/>
              <a:buChar char="p"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测试计划、测试设计可以在更早时候开始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406400" indent="-406400">
              <a:lnSpc>
                <a:spcPct val="150000"/>
              </a:lnSpc>
              <a:buSzPct val="80000"/>
              <a:buFont typeface="Wingdings" charset="2"/>
              <a:buChar char="p"/>
            </a:pP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TDD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、</a:t>
            </a: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ATDD</a:t>
            </a:r>
            <a:endParaRPr kumimoji="1" lang="zh-CN" altLang="en-US" sz="2000" dirty="0">
              <a:solidFill>
                <a:schemeClr val="accent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7F385E-BD6C-330D-99BF-7404CC76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720" y="2541872"/>
            <a:ext cx="4584087" cy="18584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0E6FF0-6AFA-3836-81A5-0B645591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40" y="575938"/>
            <a:ext cx="4720368" cy="18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08459"/>
      </p:ext>
    </p:extLst>
  </p:cSld>
  <p:clrMapOvr>
    <a:masterClrMapping/>
  </p:clrMapOvr>
  <p:transition spd="slow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0316" y="377732"/>
            <a:ext cx="4239919" cy="460720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4.5.4  STEP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20316" y="951459"/>
            <a:ext cx="7996910" cy="3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indent="333375">
              <a:lnSpc>
                <a:spcPct val="120000"/>
              </a:lnSpc>
            </a:pPr>
            <a:r>
              <a:rPr lang="en-US" altLang="en-US" dirty="0"/>
              <a:t>STEP</a:t>
            </a:r>
            <a:r>
              <a:rPr lang="zh-CN" altLang="en-US" sz="1350" dirty="0"/>
              <a:t>（</a:t>
            </a:r>
            <a:r>
              <a:rPr lang="en-US" altLang="en-US" sz="1350" dirty="0"/>
              <a:t>Systematic Test and Evaluation Process</a:t>
            </a:r>
            <a:r>
              <a:rPr lang="zh-CN" altLang="en-US" sz="1350" dirty="0"/>
              <a:t>，系统化测试和评估过程）</a:t>
            </a:r>
            <a:r>
              <a:rPr lang="zh-CN" altLang="en-US" dirty="0"/>
              <a:t>是一个内容参考模型</a:t>
            </a: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217391" y="1106854"/>
            <a:ext cx="5238582" cy="35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350" dirty="0">
              <a:latin typeface="Arial" pitchFamily="34" charset="0"/>
              <a:cs typeface="宋体" pitchFamily="2" charset="-122"/>
            </a:endParaRPr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基于需求的测试策略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在生命周期初始开始进行测试</a:t>
            </a:r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测试用作需求和使用模型 </a:t>
            </a:r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由测试件设计导出软件设计（</a:t>
            </a:r>
            <a:r>
              <a:rPr lang="zh-CN" altLang="en-GB" dirty="0">
                <a:solidFill>
                  <a:srgbClr val="C00000"/>
                </a:solidFill>
              </a:rPr>
              <a:t>测试驱动开发</a:t>
            </a:r>
            <a:r>
              <a:rPr lang="zh-CN" altLang="en-GB" dirty="0"/>
              <a:t>）</a:t>
            </a:r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及早发现缺陷或完全的缺陷预防</a:t>
            </a:r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对缺陷进行系统分析</a:t>
            </a:r>
            <a:endParaRPr lang="zh-CN" altLang="en-GB" dirty="0"/>
          </a:p>
          <a:p>
            <a:pPr marL="342900" indent="-342900" defTabSz="6858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GB" dirty="0"/>
              <a:t>测试人员和开发人员一起工作</a:t>
            </a:r>
          </a:p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GB" sz="1350" dirty="0"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475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974" y="303499"/>
            <a:ext cx="4455867" cy="513057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强调度量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73426" y="2037496"/>
            <a:ext cx="5277863" cy="22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不同时期的测试状态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测试需求和风险覆盖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zh-CN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缺陷趋势，包括发现、等级和分类分项数据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缺陷密度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缺陷移除效率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缺陷发现率</a:t>
            </a:r>
            <a:endParaRPr lang="zh-CN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缺陷引进、发现和移除等阶段</a:t>
            </a:r>
          </a:p>
          <a:p>
            <a:pPr marL="342900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测试成本，包括时间、工作量和资金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zh-CN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1319419" y="1038386"/>
            <a:ext cx="3726414" cy="105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6858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b="1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已定义的测试过程使用 </a:t>
            </a:r>
            <a:r>
              <a:rPr lang="zh-CN" altLang="en-GB" b="1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  <a:p>
            <a:pPr marL="342900" indent="-342900" defTabSz="6858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b="1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客户满意度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</a:pPr>
            <a:endParaRPr lang="zh-CN" altLang="en-US" sz="1350" dirty="0">
              <a:latin typeface="KaiTi" panose="02010609060101010101" pitchFamily="49" charset="-122"/>
              <a:ea typeface="KaiTi" panose="02010609060101010101" pitchFamily="49" charset="-122"/>
              <a:cs typeface="宋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211407" y="4386757"/>
            <a:ext cx="5130570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1157401" y="2091502"/>
            <a:ext cx="5130570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5287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829" y="294654"/>
            <a:ext cx="3872171" cy="530294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 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866828" y="1294832"/>
            <a:ext cx="6845937" cy="112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40000"/>
              </a:lnSpc>
              <a:buFont typeface="Times New Roman" pitchFamily="18" charset="0"/>
              <a:buAutoNum type="arabicPeriod"/>
            </a:pP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STEP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CTP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比较类似，而不像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TMMI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，并不要求改进需要遵循特定的顺序。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40000"/>
              </a:lnSpc>
              <a:buFont typeface="Times New Roman" pitchFamily="18" charset="0"/>
              <a:buAutoNum type="arabicPeriod"/>
            </a:pP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某些情况下，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STEP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评估模型可以与</a:t>
            </a: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TPI</a:t>
            </a:r>
            <a:r>
              <a:rPr lang="zh-CN" altLang="en-US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成熟度模型结合起来使用</a:t>
            </a:r>
            <a:endParaRPr lang="en-US" altLang="zh-CN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34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4.5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软件测试标准与规范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934564"/>
      </p:ext>
    </p:extLst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546814" y="261673"/>
            <a:ext cx="4024313" cy="5715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1277634" y="1329612"/>
            <a:ext cx="2565285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38113" lvl="4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国际标准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8113" lvl="4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国家标准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8113" lvl="4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行业标准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8113" lvl="4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企业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机构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规范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8113" lvl="4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项目规范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762344" y="1084481"/>
            <a:ext cx="3450431" cy="2644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ISO9000-3 Quality management and quality assurance standards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ISO/IEC 12119 Information technology - Software packages - Quality requirements and testing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3366FF"/>
                </a:solidFill>
              </a:rPr>
              <a:t>GBT 15532-2008 《</a:t>
            </a:r>
            <a:r>
              <a:rPr lang="zh-CN" altLang="en-US" sz="1400" b="1" dirty="0">
                <a:solidFill>
                  <a:srgbClr val="3366FF"/>
                </a:solidFill>
              </a:rPr>
              <a:t>计算机软件测试规范</a:t>
            </a:r>
            <a:r>
              <a:rPr lang="en-US" altLang="zh-CN" sz="1400" b="1" dirty="0">
                <a:solidFill>
                  <a:srgbClr val="3366FF"/>
                </a:solidFill>
              </a:rPr>
              <a:t>》</a:t>
            </a:r>
            <a:endParaRPr lang="zh-CN" altLang="en-US" sz="1400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030A0"/>
                </a:solidFill>
              </a:rPr>
              <a:t>IEEE Std 1008 </a:t>
            </a:r>
            <a:r>
              <a:rPr lang="zh-CN" altLang="en-US" sz="1400" dirty="0">
                <a:solidFill>
                  <a:srgbClr val="7030A0"/>
                </a:solidFill>
              </a:rPr>
              <a:t>单元测试标准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B050"/>
                </a:solidFill>
              </a:rPr>
              <a:t>IBM </a:t>
            </a:r>
            <a:r>
              <a:rPr lang="zh-CN" altLang="en-US" sz="1400" dirty="0">
                <a:solidFill>
                  <a:srgbClr val="00B050"/>
                </a:solidFill>
              </a:rPr>
              <a:t>程序设计开发指南</a:t>
            </a:r>
          </a:p>
        </p:txBody>
      </p:sp>
      <p:pic>
        <p:nvPicPr>
          <p:cNvPr id="13314" name="Picture 2" descr="http://t3.gstatic.com/images?q=tbn:ANd9GcRrN5oICnj1RSdyCdV-V9XeFDiuQGefsBHxV8hEskDpxl6j-p8MY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945" y="4133520"/>
            <a:ext cx="875623" cy="729686"/>
          </a:xfrm>
          <a:prstGeom prst="rect">
            <a:avLst/>
          </a:prstGeom>
          <a:noFill/>
        </p:spPr>
      </p:pic>
      <p:pic>
        <p:nvPicPr>
          <p:cNvPr id="13316" name="Picture 4" descr="http://icist.nuist.edu.cn/icist_cn/IEEE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4336" y="4266237"/>
            <a:ext cx="1677664" cy="596969"/>
          </a:xfrm>
          <a:prstGeom prst="rect">
            <a:avLst/>
          </a:prstGeom>
          <a:noFill/>
        </p:spPr>
      </p:pic>
      <p:pic>
        <p:nvPicPr>
          <p:cNvPr id="13318" name="Picture 6" descr="http://www.iecee.org/images/logo%20IEC_200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3567" y="4266237"/>
            <a:ext cx="519759" cy="519759"/>
          </a:xfrm>
          <a:prstGeom prst="rect">
            <a:avLst/>
          </a:prstGeom>
          <a:noFill/>
        </p:spPr>
      </p:pic>
      <p:pic>
        <p:nvPicPr>
          <p:cNvPr id="13320" name="Picture 8" descr="http://t1.gstatic.com/images?q=tbn:ANd9GcRRoXIXpqFmjjV56tzpCP91R4OvVl2iQbwY0QJXSfn-horxWzD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9629" y="4266237"/>
            <a:ext cx="539342" cy="729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3461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8" name="Picture 6" descr="http://www.gxkesui.cn/script/Product/MANAGE/pic/10132085291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0068" y="1166630"/>
            <a:ext cx="2222024" cy="3055283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2989" y="280882"/>
            <a:ext cx="4104828" cy="486278"/>
          </a:xfrm>
        </p:spPr>
        <p:txBody>
          <a:bodyPr/>
          <a:lstStyle/>
          <a:p>
            <a:pPr eaLnBrk="1" hangingPunct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标准和质量体系认证</a:t>
            </a:r>
          </a:p>
        </p:txBody>
      </p:sp>
      <p:pic>
        <p:nvPicPr>
          <p:cNvPr id="115714" name="Picture 2" descr="http://www.silver100.com.cn/honor_img/b/ISO9001%E8%B4%A8%E9%87%8F%E7%AE%A1%E7%90%86%E4%BD%93%E7%B3%BB%E8%AF%81%E4%B9%A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1581" y="1328894"/>
            <a:ext cx="2027444" cy="2795846"/>
          </a:xfrm>
          <a:prstGeom prst="rect">
            <a:avLst/>
          </a:prstGeom>
          <a:noFill/>
        </p:spPr>
      </p:pic>
      <p:pic>
        <p:nvPicPr>
          <p:cNvPr id="115720" name="Picture 8" descr="http://www.hzbh.com/upfiles/200909/2009091016280893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4380" y="1310089"/>
            <a:ext cx="2150270" cy="2911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212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442667" y="249492"/>
            <a:ext cx="6445150" cy="5715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SC7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标准集了解软件工程标准的结构</a:t>
            </a:r>
          </a:p>
        </p:txBody>
      </p:sp>
      <p:pic>
        <p:nvPicPr>
          <p:cNvPr id="2" name="图片 1" descr="SC7 Standards Collection 2012-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94" y="820992"/>
            <a:ext cx="5508612" cy="41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4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547687" y="209736"/>
            <a:ext cx="4024313" cy="5715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主要软件质量标准</a:t>
            </a:r>
          </a:p>
        </p:txBody>
      </p:sp>
      <p:sp>
        <p:nvSpPr>
          <p:cNvPr id="6" name="矩形 5"/>
          <p:cNvSpPr/>
          <p:nvPr/>
        </p:nvSpPr>
        <p:spPr>
          <a:xfrm>
            <a:off x="930703" y="979796"/>
            <a:ext cx="7282594" cy="360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B050"/>
              </a:buClr>
              <a:buSzPct val="80000"/>
            </a:pPr>
            <a:r>
              <a:rPr lang="zh-CN" altLang="en-US" dirty="0"/>
              <a:t>对应</a:t>
            </a:r>
            <a:r>
              <a:rPr lang="en-US" altLang="zh-CN" dirty="0"/>
              <a:t>ISO29119</a:t>
            </a:r>
            <a:r>
              <a:rPr lang="zh-CN" altLang="en-US" dirty="0"/>
              <a:t>系列标准：</a:t>
            </a:r>
            <a:endParaRPr lang="en-US" altLang="zh-CN" dirty="0"/>
          </a:p>
          <a:p>
            <a:pPr lvl="0" indent="-342900"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1600" dirty="0"/>
              <a:t>GB/T 38634.1-2020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1</a:t>
            </a:r>
            <a:r>
              <a:rPr lang="zh-CN" altLang="zh-CN" sz="1600" dirty="0"/>
              <a:t>部分：概念和定义</a:t>
            </a:r>
          </a:p>
          <a:p>
            <a:pPr lvl="0" indent="-342900"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1600" dirty="0"/>
              <a:t>GB/T 38634.2-2020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2</a:t>
            </a:r>
            <a:r>
              <a:rPr lang="zh-CN" altLang="zh-CN" sz="1600" dirty="0"/>
              <a:t>部分：测试过程</a:t>
            </a:r>
          </a:p>
          <a:p>
            <a:pPr lvl="0" indent="-342900"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1600" dirty="0"/>
              <a:t>GB/T 38634.3-2020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3</a:t>
            </a:r>
            <a:r>
              <a:rPr lang="zh-CN" altLang="zh-CN" sz="1600" dirty="0"/>
              <a:t>部分：测试文档</a:t>
            </a:r>
          </a:p>
          <a:p>
            <a:pPr lvl="0" indent="-342900"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1600" dirty="0"/>
              <a:t>GB/T 38634.4-2020  </a:t>
            </a:r>
            <a:r>
              <a:rPr lang="zh-CN" altLang="zh-CN" sz="1600" dirty="0"/>
              <a:t>系统与软件工程 软件测试 第</a:t>
            </a:r>
            <a:r>
              <a:rPr lang="en-US" altLang="zh-CN" sz="1600" dirty="0"/>
              <a:t>4</a:t>
            </a:r>
            <a:r>
              <a:rPr lang="zh-CN" altLang="zh-CN" sz="1600" dirty="0"/>
              <a:t>部分：测试技术</a:t>
            </a:r>
          </a:p>
          <a:p>
            <a:pPr>
              <a:buClr>
                <a:srgbClr val="00B050"/>
              </a:buClr>
              <a:buSzPct val="80000"/>
            </a:pPr>
            <a:endParaRPr lang="en-US" altLang="zh-CN" sz="1500" dirty="0"/>
          </a:p>
          <a:p>
            <a:pPr>
              <a:buClr>
                <a:srgbClr val="00B050"/>
              </a:buClr>
              <a:buSzPct val="80000"/>
            </a:pPr>
            <a:r>
              <a:rPr lang="en-US" altLang="zh-CN" sz="1500" dirty="0"/>
              <a:t>… …</a:t>
            </a:r>
          </a:p>
          <a:p>
            <a:pPr>
              <a:buClr>
                <a:srgbClr val="00B050"/>
              </a:buClr>
              <a:buSzPct val="80000"/>
            </a:pPr>
            <a:endParaRPr lang="en-US" altLang="zh-CN" sz="1500" dirty="0"/>
          </a:p>
          <a:p>
            <a:pPr>
              <a:lnSpc>
                <a:spcPts val="1200"/>
              </a:lnSpc>
              <a:buClr>
                <a:srgbClr val="00B050"/>
              </a:buClr>
              <a:buSzPct val="80000"/>
            </a:pPr>
            <a:r>
              <a:rPr lang="zh-CN" altLang="zh-CN" sz="1600" b="1" dirty="0"/>
              <a:t>与测试直接相关的标准还有：</a:t>
            </a:r>
          </a:p>
          <a:p>
            <a:pPr indent="-342900">
              <a:lnSpc>
                <a:spcPct val="150000"/>
              </a:lnSpc>
              <a:buClr>
                <a:srgbClr val="00B050"/>
              </a:buClr>
              <a:buSzPct val="80000"/>
              <a:buFont typeface="Wingdings" pitchFamily="2" charset="2"/>
              <a:buChar char=""/>
            </a:pPr>
            <a:r>
              <a:rPr lang="en-US" altLang="zh-CN" sz="1600" dirty="0"/>
              <a:t>GB/T 15532-2008  </a:t>
            </a:r>
            <a:r>
              <a:rPr lang="zh-CN" altLang="zh-CN" sz="1600" dirty="0"/>
              <a:t>计算机软件测试规范；</a:t>
            </a:r>
            <a:r>
              <a:rPr lang="en-US" altLang="zh-CN" sz="1600" dirty="0"/>
              <a:t>	</a:t>
            </a:r>
            <a:endParaRPr lang="zh-CN" altLang="zh-CN" sz="1600" dirty="0"/>
          </a:p>
          <a:p>
            <a:pPr indent="-342900">
              <a:lnSpc>
                <a:spcPct val="150000"/>
              </a:lnSpc>
              <a:buClr>
                <a:srgbClr val="00B050"/>
              </a:buClr>
              <a:buSzPct val="80000"/>
              <a:buFont typeface="Wingdings" pitchFamily="2" charset="2"/>
              <a:buChar char=""/>
            </a:pPr>
            <a:r>
              <a:rPr lang="en-US" altLang="zh-CN" sz="1600" dirty="0"/>
              <a:t>GB/T 9386-2008  </a:t>
            </a:r>
            <a:r>
              <a:rPr lang="zh-CN" altLang="zh-CN" sz="1600" dirty="0"/>
              <a:t>计算机软件测试文档编制规范</a:t>
            </a:r>
          </a:p>
          <a:p>
            <a:pPr indent="-342900">
              <a:lnSpc>
                <a:spcPct val="150000"/>
              </a:lnSpc>
              <a:buClr>
                <a:srgbClr val="00B050"/>
              </a:buClr>
              <a:buSzPct val="80000"/>
              <a:buFont typeface="Wingdings" pitchFamily="2" charset="2"/>
              <a:buChar char=""/>
            </a:pPr>
            <a:r>
              <a:rPr lang="en-US" altLang="zh-CN" sz="1600" dirty="0"/>
              <a:t>GB/T 33447-2016  </a:t>
            </a:r>
            <a:r>
              <a:rPr lang="zh-CN" altLang="zh-CN" sz="1600" dirty="0"/>
              <a:t>地理信息系统软件测试规范；</a:t>
            </a:r>
          </a:p>
          <a:p>
            <a:pPr indent="-342900">
              <a:lnSpc>
                <a:spcPct val="150000"/>
              </a:lnSpc>
              <a:buClr>
                <a:srgbClr val="00B050"/>
              </a:buClr>
              <a:buSzPct val="80000"/>
              <a:buFont typeface="Wingdings" pitchFamily="2" charset="2"/>
              <a:buChar char=""/>
            </a:pPr>
            <a:r>
              <a:rPr lang="en-US" altLang="zh-CN" sz="1600" dirty="0"/>
              <a:t>GB/T 37715-2019  </a:t>
            </a:r>
            <a:r>
              <a:rPr lang="zh-CN" altLang="zh-CN" sz="1600" dirty="0"/>
              <a:t>公安物联网基础平台与应用系统软件测试规范</a:t>
            </a:r>
          </a:p>
        </p:txBody>
      </p:sp>
    </p:spTree>
    <p:extLst>
      <p:ext uri="{BB962C8B-B14F-4D97-AF65-F5344CB8AC3E}">
        <p14:creationId xmlns:p14="http://schemas.microsoft.com/office/powerpoint/2010/main" val="175529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438E3-E65E-31D8-8C6E-B1C653AF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软件测试行业标准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5B375F-0AA4-F2D3-353A-AA4B614BE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039" y="1024459"/>
            <a:ext cx="8194214" cy="3094581"/>
          </a:xfrm>
        </p:spPr>
        <p:txBody>
          <a:bodyPr/>
          <a:lstStyle/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0175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2019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《证券期货业软件测试规范》；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0101-2013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银行业软件测试文档规范；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JR/T 0191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证券期货业软件测试指南 软件安全测试</a:t>
            </a:r>
          </a:p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GA/T 1765-2021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公安视频图像信息应用平台软件测试规范；</a:t>
            </a:r>
          </a:p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DL/T 2031-2019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电力移动应用软件测试规范</a:t>
            </a:r>
          </a:p>
          <a:p>
            <a:pPr marL="342900" lvl="0" indent="-342900" algn="just">
              <a:buFont typeface="Wingdings" pitchFamily="2" charset="2"/>
              <a:buChar char=""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JT/T 966 -2015  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收费公路联网收费系统软件测试方法（多个子标准）</a:t>
            </a:r>
          </a:p>
        </p:txBody>
      </p:sp>
    </p:spTree>
    <p:extLst>
      <p:ext uri="{BB962C8B-B14F-4D97-AF65-F5344CB8AC3E}">
        <p14:creationId xmlns:p14="http://schemas.microsoft.com/office/powerpoint/2010/main" val="4235127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83924" y="319066"/>
            <a:ext cx="4941094" cy="53816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完整的软件测试规范是怎样的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228294" y="904208"/>
            <a:ext cx="1620599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规范目的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范围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文档结构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词汇表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参考信息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可追溯性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方针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过程</a:t>
            </a:r>
            <a:r>
              <a:rPr lang="en-US" altLang="zh-CN" dirty="0"/>
              <a:t>/</a:t>
            </a:r>
            <a:r>
              <a:rPr lang="zh-CN" altLang="en-US" dirty="0"/>
              <a:t>规范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指南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模板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检查表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培训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工具</a:t>
            </a:r>
            <a:endParaRPr lang="en-US" altLang="zh-CN" dirty="0"/>
          </a:p>
          <a:p>
            <a:pPr lvl="1" indent="-3429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dirty="0"/>
              <a:t>参考资料等</a:t>
            </a:r>
            <a:endParaRPr lang="zh-CN" altLang="en-US" b="1" dirty="0"/>
          </a:p>
        </p:txBody>
      </p:sp>
      <p:pic>
        <p:nvPicPr>
          <p:cNvPr id="6" name="Picture 2" descr="http://www.softwaretestingstandard.org/images/projecttime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764" y="1358035"/>
            <a:ext cx="4273590" cy="297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8328425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1273947" y="1987998"/>
            <a:ext cx="65961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4.1 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传统的软件测试过程 </a:t>
            </a:r>
            <a:endParaRPr lang="zh-CN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AB13C4-01D1-28E8-EF18-0E28E53F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422" y="3031902"/>
            <a:ext cx="2438735" cy="86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4.1.1  W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4.1.2 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TMap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87952053"/>
      </p:ext>
    </p:extLst>
  </p:cSld>
  <p:clrMapOvr>
    <a:masterClrMapping/>
  </p:clrMapOvr>
  <p:transition spd="slow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69015" y="357531"/>
            <a:ext cx="5444159" cy="541165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制定测试规范需要考虑的内容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1655676" y="1137462"/>
            <a:ext cx="2024881" cy="3492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b="1" dirty="0"/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角色的确定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进入的准则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输入项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活动过程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输出项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验证与确认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退出的准则</a:t>
            </a:r>
          </a:p>
          <a:p>
            <a:pPr lvl="1" indent="-3429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66675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度量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26" name="Object 14"/>
          <p:cNvGraphicFramePr>
            <a:graphicFrameLocks noGrp="1" noChangeAspect="1"/>
          </p:cNvGraphicFramePr>
          <p:nvPr>
            <p:ph idx="4294967295"/>
          </p:nvPr>
        </p:nvGraphicFramePr>
        <p:xfrm>
          <a:off x="4517994" y="1005577"/>
          <a:ext cx="2970330" cy="3955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219080" imgH="9613440" progId="Visio.Drawing.11">
                  <p:embed/>
                </p:oleObj>
              </mc:Choice>
              <mc:Fallback>
                <p:oleObj name="VISIO" r:id="rId3" imgW="7219080" imgH="9613440" progId="Visio.Drawing.11">
                  <p:embed/>
                  <p:pic>
                    <p:nvPicPr>
                      <p:cNvPr id="10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994" y="1005577"/>
                        <a:ext cx="2970330" cy="395582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066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26270" y="303498"/>
            <a:ext cx="7762964" cy="421481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3366FF"/>
                </a:solidFill>
              </a:rPr>
              <a:t> </a:t>
            </a:r>
            <a:r>
              <a:rPr kumimoji="1"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GBT 15532-2008 《</a:t>
            </a:r>
            <a:r>
              <a:rPr kumimoji="1"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计算机软件测试规范</a:t>
            </a:r>
            <a:r>
              <a:rPr kumimoji="1"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pic>
        <p:nvPicPr>
          <p:cNvPr id="3" name="图片 2" descr="屏幕快照 2014-03-27 下午6.47.00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" y="903637"/>
            <a:ext cx="2455607" cy="3834426"/>
          </a:xfrm>
          <a:prstGeom prst="rect">
            <a:avLst/>
          </a:prstGeom>
        </p:spPr>
      </p:pic>
      <p:pic>
        <p:nvPicPr>
          <p:cNvPr id="5" name="图片 4" descr="屏幕快照 2014-03-27 下午6.49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24" y="973909"/>
            <a:ext cx="1350150" cy="3866093"/>
          </a:xfrm>
          <a:prstGeom prst="rect">
            <a:avLst/>
          </a:prstGeom>
        </p:spPr>
      </p:pic>
      <p:pic>
        <p:nvPicPr>
          <p:cNvPr id="6" name="图片 5" descr="屏幕快照 2014-03-27 下午6.47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93" y="973909"/>
            <a:ext cx="2942084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C56FE39-5156-E0F0-AA6F-2AD2555B64E1}"/>
              </a:ext>
            </a:extLst>
          </p:cNvPr>
          <p:cNvSpPr txBox="1">
            <a:spLocks noChangeArrowheads="1"/>
          </p:cNvSpPr>
          <p:nvPr/>
        </p:nvSpPr>
        <p:spPr>
          <a:xfrm>
            <a:off x="1491803" y="368468"/>
            <a:ext cx="5184576" cy="421481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r>
              <a:rPr lang="en-US" altLang="zh-CN" sz="2700" b="1" dirty="0">
                <a:solidFill>
                  <a:srgbClr val="3366FF"/>
                </a:solidFill>
              </a:rPr>
              <a:t> </a:t>
            </a:r>
            <a:r>
              <a:rPr kumimoji="1" lang="zh-CN" altLang="en-US" sz="3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银行业软件测试规范</a:t>
            </a:r>
            <a:endParaRPr kumimoji="1" lang="en-US" altLang="zh-CN" sz="31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快照 2014-03-27 下午6.56.23.png">
            <a:extLst>
              <a:ext uri="{FF2B5EF4-FFF2-40B4-BE49-F238E27FC236}">
                <a16:creationId xmlns:a16="http://schemas.microsoft.com/office/drawing/2014/main" id="{6A9572BD-FF34-ACBA-C3D1-040F91131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72" y="1333812"/>
            <a:ext cx="4278928" cy="2890318"/>
          </a:xfrm>
          <a:prstGeom prst="rect">
            <a:avLst/>
          </a:prstGeom>
        </p:spPr>
      </p:pic>
      <p:pic>
        <p:nvPicPr>
          <p:cNvPr id="9" name="图片 8" descr="屏幕快照 2014-03-27 下午7.00.03.png">
            <a:extLst>
              <a:ext uri="{FF2B5EF4-FFF2-40B4-BE49-F238E27FC236}">
                <a16:creationId xmlns:a16="http://schemas.microsoft.com/office/drawing/2014/main" id="{536183F4-A6E9-FFBF-CBED-A8C98BAE1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0" y="789949"/>
            <a:ext cx="4291148" cy="41919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4D1E-BA89-6BCD-923E-CFA648810C78}"/>
              </a:ext>
            </a:extLst>
          </p:cNvPr>
          <p:cNvSpPr txBox="1">
            <a:spLocks/>
          </p:cNvSpPr>
          <p:nvPr/>
        </p:nvSpPr>
        <p:spPr>
          <a:xfrm>
            <a:off x="1534125" y="334657"/>
            <a:ext cx="4240510" cy="421481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环境信息系统的测试规范</a:t>
            </a:r>
            <a:endParaRPr kumimoji="1"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685187-598C-D8A2-B1AC-9B67FF27F0ED}"/>
              </a:ext>
            </a:extLst>
          </p:cNvPr>
          <p:cNvSpPr/>
          <p:nvPr/>
        </p:nvSpPr>
        <p:spPr>
          <a:xfrm>
            <a:off x="1169622" y="756138"/>
            <a:ext cx="3402378" cy="4176336"/>
          </a:xfrm>
          <a:prstGeom prst="rect">
            <a:avLst/>
          </a:prstGeom>
          <a:solidFill>
            <a:srgbClr val="FFFBBF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宋体"/>
                <a:ea typeface="宋体"/>
                <a:cs typeface="宋体"/>
              </a:rPr>
              <a:t>计划</a:t>
            </a:r>
            <a:endParaRPr lang="en-US" altLang="zh-CN" sz="1200" b="1" dirty="0">
              <a:latin typeface="宋体"/>
              <a:ea typeface="宋体"/>
              <a:cs typeface="宋体"/>
            </a:endParaRP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确定测试充分性要求。确定测试应覆盖的范围及每一范围所要求的覆盖程度。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确定测试终止的要求。指定测试过程正常终止的条件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(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如测试充分性是否达到要 求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),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并确定导致测试过程异常终止的可能情况。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确定环境信息系统测试的质量目标。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确定用于测试的资源要求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包括软件、硬件、人员数量和人员技能等。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确定需要测试的环境信息系统特性。根据合同或系统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/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子系统设计文档的描述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确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定系统的功能、性能、状态、接口、数据结构、设计约束等内容和要求。并从中确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定需测试的环境信息系统特性。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确定测试需要的技术和方法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如测试数据生成和验证技术、测试数据输入技术、测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试结果获取技术、是否使用标准测试集等。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根据合同或项目计划的要求和环境信息系统的特点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确定测试准出条件。 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h) 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确定由资源和被测系统决定的测试活动的进度。</a:t>
            </a:r>
          </a:p>
          <a:p>
            <a:pPr marL="257175" indent="-257175">
              <a:lnSpc>
                <a:spcPct val="120000"/>
              </a:lnSpc>
              <a:buFont typeface="+mj-lt"/>
              <a:buAutoNum type="alphaLcParenR"/>
            </a:pPr>
            <a:r>
              <a:rPr lang="zh-CN" altLang="en-US" sz="1050" dirty="0">
                <a:latin typeface="宋体"/>
                <a:ea typeface="宋体"/>
                <a:cs typeface="宋体"/>
              </a:rPr>
              <a:t>对测试工作进行风险分析与评估</a:t>
            </a:r>
            <a:r>
              <a:rPr lang="en-US" altLang="zh-CN" sz="105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050" dirty="0">
                <a:latin typeface="宋体"/>
                <a:ea typeface="宋体"/>
                <a:cs typeface="宋体"/>
              </a:rPr>
              <a:t>并制订应对措施</a:t>
            </a:r>
            <a:r>
              <a:rPr lang="zh-CN" altLang="en-US" sz="1050" baseline="30000" dirty="0"/>
              <a:t>。</a:t>
            </a:r>
            <a:endParaRPr lang="zh-CN" altLang="en-US" sz="10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E596CB-9845-6270-9E37-B4EB7A6D366C}"/>
              </a:ext>
            </a:extLst>
          </p:cNvPr>
          <p:cNvSpPr/>
          <p:nvPr/>
        </p:nvSpPr>
        <p:spPr>
          <a:xfrm>
            <a:off x="4872202" y="1314726"/>
            <a:ext cx="392392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设计</a:t>
            </a:r>
            <a:endParaRPr lang="en-US" altLang="zh-CN" sz="1400" b="1" dirty="0"/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设计测试用例。将需测试的环境信息系统特性分解</a:t>
            </a:r>
            <a:r>
              <a:rPr lang="en-US" altLang="zh-CN" sz="1400" dirty="0"/>
              <a:t>,</a:t>
            </a:r>
            <a:r>
              <a:rPr lang="zh-CN" altLang="en-US" sz="1400" dirty="0"/>
              <a:t>针对分解后的每种情况设计测试用例。</a:t>
            </a:r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获取测试数据</a:t>
            </a:r>
            <a:r>
              <a:rPr lang="en-US" altLang="zh-CN" sz="1400" dirty="0"/>
              <a:t>,</a:t>
            </a:r>
            <a:r>
              <a:rPr lang="zh-CN" altLang="en-US" sz="1400" dirty="0"/>
              <a:t>包括获取现有的测试数据和生成新的数据</a:t>
            </a:r>
            <a:r>
              <a:rPr lang="en-US" altLang="zh-CN" sz="1400" dirty="0"/>
              <a:t>,</a:t>
            </a:r>
            <a:r>
              <a:rPr lang="zh-CN" altLang="en-US" sz="1400" dirty="0"/>
              <a:t>并按照要求验证所有数据。</a:t>
            </a:r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确定测试顺序</a:t>
            </a:r>
            <a:r>
              <a:rPr lang="en-US" altLang="zh-CN" sz="1400" dirty="0"/>
              <a:t>,</a:t>
            </a:r>
            <a:r>
              <a:rPr lang="zh-CN" altLang="en-US" sz="1400" dirty="0"/>
              <a:t>可从资源约束、风险以及测试用例失效造成的影响或后果几个方面考虑。</a:t>
            </a:r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获取测试资源</a:t>
            </a:r>
            <a:r>
              <a:rPr lang="en-US" altLang="zh-CN" sz="1400" dirty="0"/>
              <a:t>,</a:t>
            </a:r>
            <a:r>
              <a:rPr lang="zh-CN" altLang="en-US" sz="1400" dirty="0"/>
              <a:t>对于支持测试的软件</a:t>
            </a:r>
            <a:r>
              <a:rPr lang="en-US" altLang="zh-CN" sz="1400" dirty="0"/>
              <a:t>,</a:t>
            </a:r>
            <a:r>
              <a:rPr lang="zh-CN" altLang="en-US" sz="1400" dirty="0"/>
              <a:t>有的需要从现有的工具中选定</a:t>
            </a:r>
            <a:r>
              <a:rPr lang="en-US" altLang="zh-CN" sz="1400" dirty="0"/>
              <a:t>,</a:t>
            </a:r>
            <a:r>
              <a:rPr lang="zh-CN" altLang="en-US" sz="1400" dirty="0"/>
              <a:t>有的需要开发。</a:t>
            </a:r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编写测试程序</a:t>
            </a:r>
            <a:r>
              <a:rPr lang="en-US" altLang="zh-CN" sz="1400" dirty="0"/>
              <a:t>,</a:t>
            </a:r>
            <a:r>
              <a:rPr lang="zh-CN" altLang="en-US" sz="1400" dirty="0"/>
              <a:t>包括开发测试支持工具。</a:t>
            </a:r>
            <a:endParaRPr lang="en-US" altLang="zh-CN" sz="1400" dirty="0"/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建立和确认测试环境。</a:t>
            </a:r>
          </a:p>
          <a:p>
            <a:pPr marL="257175" indent="-257175">
              <a:buFont typeface="+mj-lt"/>
              <a:buAutoNum type="alphaLcPeriod"/>
            </a:pPr>
            <a:r>
              <a:rPr lang="zh-CN" altLang="en-US" sz="1400" dirty="0"/>
              <a:t>编写测试说明。</a:t>
            </a:r>
          </a:p>
        </p:txBody>
      </p:sp>
    </p:spTree>
    <p:extLst>
      <p:ext uri="{BB962C8B-B14F-4D97-AF65-F5344CB8AC3E}">
        <p14:creationId xmlns:p14="http://schemas.microsoft.com/office/powerpoint/2010/main" val="3868188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</a:p>
        </p:txBody>
      </p:sp>
      <p:sp>
        <p:nvSpPr>
          <p:cNvPr id="167" name="概念，学习要点的概念介绍，以及在工作中什么场景会用到"/>
          <p:cNvSpPr txBox="1"/>
          <p:nvPr/>
        </p:nvSpPr>
        <p:spPr>
          <a:xfrm>
            <a:off x="984885" y="1342631"/>
            <a:ext cx="7403741" cy="24582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ea typeface="楷体"/>
              </a:rPr>
              <a:t>传统软件测试流程</a:t>
            </a:r>
            <a:r>
              <a:rPr lang="zh-CN" altLang="en-US" sz="2000" dirty="0">
                <a:ea typeface="楷体"/>
              </a:rPr>
              <a:t>：</a:t>
            </a:r>
            <a:r>
              <a:rPr lang="en-US" altLang="zh-CN" sz="2000" dirty="0">
                <a:ea typeface="楷体"/>
              </a:rPr>
              <a:t>W</a:t>
            </a:r>
            <a:r>
              <a:rPr lang="zh-CN" altLang="en-US" sz="2000" dirty="0">
                <a:ea typeface="楷体"/>
              </a:rPr>
              <a:t>模型、</a:t>
            </a:r>
            <a:r>
              <a:rPr lang="en-US" altLang="zh-CN" sz="2000" dirty="0" err="1">
                <a:ea typeface="楷体"/>
              </a:rPr>
              <a:t>TMap</a:t>
            </a:r>
            <a:r>
              <a:rPr lang="zh-CN" altLang="en-US" sz="2000" dirty="0">
                <a:ea typeface="楷体"/>
              </a:rPr>
              <a:t> </a:t>
            </a:r>
            <a:r>
              <a:rPr lang="en-US" altLang="zh-CN" sz="2000" dirty="0">
                <a:ea typeface="楷体"/>
              </a:rPr>
              <a:t>Next</a:t>
            </a: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ea typeface="楷体"/>
              </a:rPr>
              <a:t>敏捷测试流程</a:t>
            </a:r>
            <a:r>
              <a:rPr lang="zh-CN" altLang="en-US" sz="2000" dirty="0">
                <a:ea typeface="楷体"/>
              </a:rPr>
              <a:t>：敏捷宣言、敏捷开发</a:t>
            </a:r>
            <a:r>
              <a:rPr lang="en-US" altLang="zh-CN" sz="2000" dirty="0">
                <a:ea typeface="楷体"/>
              </a:rPr>
              <a:t>12</a:t>
            </a:r>
            <a:r>
              <a:rPr lang="zh-CN" altLang="en-US" sz="2000" dirty="0">
                <a:ea typeface="楷体"/>
              </a:rPr>
              <a:t>项原则、</a:t>
            </a:r>
            <a:r>
              <a:rPr lang="en-US" altLang="zh-CN" sz="2000" dirty="0">
                <a:ea typeface="楷体"/>
              </a:rPr>
              <a:t>TDD</a:t>
            </a:r>
            <a:r>
              <a:rPr lang="zh-CN" altLang="en-US" sz="2000" dirty="0">
                <a:ea typeface="楷体"/>
              </a:rPr>
              <a:t>、</a:t>
            </a:r>
            <a:r>
              <a:rPr lang="en-US" altLang="zh-CN" sz="2000" dirty="0">
                <a:ea typeface="楷体"/>
              </a:rPr>
              <a:t>SBTM</a:t>
            </a: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ea typeface="楷体"/>
              </a:rPr>
              <a:t>五大测试流派</a:t>
            </a:r>
            <a:r>
              <a:rPr lang="zh-CN" altLang="en-US" sz="2000" dirty="0">
                <a:ea typeface="楷体"/>
              </a:rPr>
              <a:t>：重点理解上下文驱动测试流派</a:t>
            </a:r>
            <a:endParaRPr lang="en-US" altLang="zh-CN" sz="2000" dirty="0">
              <a:ea typeface="楷体"/>
            </a:endParaRP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b="1" dirty="0">
                <a:ea typeface="楷体"/>
              </a:rPr>
              <a:t>软件测试改进：</a:t>
            </a:r>
            <a:r>
              <a:rPr lang="zh-CN" altLang="en-US" sz="2000" dirty="0">
                <a:ea typeface="楷体"/>
              </a:rPr>
              <a:t>重点</a:t>
            </a:r>
            <a:r>
              <a:rPr lang="en-US" altLang="zh-CN" sz="2000" dirty="0" err="1">
                <a:ea typeface="楷体"/>
              </a:rPr>
              <a:t>TMMi</a:t>
            </a:r>
            <a:r>
              <a:rPr lang="zh-CN" altLang="en-US" sz="2000" dirty="0">
                <a:ea typeface="楷体"/>
              </a:rPr>
              <a:t>和</a:t>
            </a:r>
            <a:r>
              <a:rPr lang="en-US" altLang="zh-CN" sz="2000" dirty="0">
                <a:ea typeface="楷体"/>
              </a:rPr>
              <a:t>TPI</a:t>
            </a:r>
            <a:r>
              <a:rPr lang="zh-CN" altLang="en-US" sz="2000" dirty="0">
                <a:ea typeface="楷体"/>
              </a:rPr>
              <a:t> </a:t>
            </a:r>
            <a:r>
              <a:rPr lang="en-US" altLang="zh-CN" sz="2000" dirty="0">
                <a:ea typeface="楷体"/>
              </a:rPr>
              <a:t>next</a:t>
            </a:r>
          </a:p>
          <a:p>
            <a:pPr marL="355596" indent="-355596">
              <a:lnSpc>
                <a:spcPct val="14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000" dirty="0">
                <a:ea typeface="楷体"/>
              </a:rPr>
              <a:t>软件测试标准与规范</a:t>
            </a:r>
            <a:endParaRPr lang="en-US" altLang="zh-CN" sz="2000" dirty="0">
              <a:ea typeface="楷体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3312667" cy="523875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E758D6-5422-6522-2C47-8D9B9455CA50}"/>
              </a:ext>
            </a:extLst>
          </p:cNvPr>
          <p:cNvSpPr txBox="1"/>
          <p:nvPr/>
        </p:nvSpPr>
        <p:spPr>
          <a:xfrm>
            <a:off x="817292" y="1575452"/>
            <a:ext cx="7295535" cy="1427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000" dirty="0">
                <a:ea typeface="楷体"/>
              </a:rPr>
              <a:t>进一步理解传统测试和敏捷测试 不同点和共同点</a:t>
            </a:r>
            <a:endParaRPr lang="zh-CN" altLang="zh-CN" sz="2000" dirty="0">
              <a:ea typeface="楷体"/>
            </a:endParaRPr>
          </a:p>
          <a:p>
            <a:pPr marL="457200" lvl="0" indent="-457200">
              <a:lnSpc>
                <a:spcPct val="140000"/>
              </a:lnSpc>
              <a:spcBef>
                <a:spcPct val="20000"/>
              </a:spcBef>
              <a:spcAft>
                <a:spcPts val="240"/>
              </a:spcAft>
              <a:buClr>
                <a:srgbClr val="0070C0"/>
              </a:buClr>
              <a:buSzPct val="80000"/>
              <a:buFont typeface="+mj-ea"/>
              <a:buAutoNum type="circleNumDbPlain"/>
              <a:defRPr/>
            </a:pPr>
            <a:r>
              <a:rPr lang="zh-CN" altLang="en-US" sz="2000" dirty="0">
                <a:ea typeface="楷体"/>
              </a:rPr>
              <a:t>测试改进的核心是什么？在</a:t>
            </a:r>
            <a:r>
              <a:rPr lang="en-US" altLang="zh-CN" sz="2000" dirty="0">
                <a:ea typeface="楷体"/>
              </a:rPr>
              <a:t>4</a:t>
            </a:r>
            <a:r>
              <a:rPr lang="zh-CN" altLang="en-US" sz="2000" dirty="0">
                <a:ea typeface="楷体"/>
              </a:rPr>
              <a:t>个模型中，哪个模型更适合自己的自我改善？</a:t>
            </a:r>
            <a:endParaRPr lang="zh-CN" altLang="zh-CN" sz="2000" dirty="0">
              <a:ea typeface="楷体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14682" y="604302"/>
            <a:ext cx="3658214" cy="99417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 dirty="0">
                <a:solidFill>
                  <a:srgbClr val="435C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b="1" dirty="0">
              <a:solidFill>
                <a:srgbClr val="435C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57939" y="1598474"/>
            <a:ext cx="2171700" cy="32664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朱少民 </a:t>
            </a:r>
            <a:r>
              <a:rPr lang="en-US" altLang="zh-CN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435C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同济大学</a:t>
            </a: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6"/>
          <p:cNvGrpSpPr/>
          <p:nvPr/>
        </p:nvGrpSpPr>
        <p:grpSpPr>
          <a:xfrm>
            <a:off x="3383868" y="2989878"/>
            <a:ext cx="1135856" cy="782137"/>
            <a:chOff x="3059832" y="4154572"/>
            <a:chExt cx="1514475" cy="276998"/>
          </a:xfrm>
        </p:grpSpPr>
        <p:sp>
          <p:nvSpPr>
            <p:cNvPr id="30" name="AutoShape 12"/>
            <p:cNvSpPr>
              <a:spLocks noChangeArrowheads="1"/>
            </p:cNvSpPr>
            <p:nvPr/>
          </p:nvSpPr>
          <p:spPr bwMode="auto">
            <a:xfrm>
              <a:off x="3059832" y="4154572"/>
              <a:ext cx="1514475" cy="276998"/>
            </a:xfrm>
            <a:prstGeom prst="chevron">
              <a:avLst>
                <a:gd name="adj" fmla="val 37559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4" name="Text Box 16"/>
            <p:cNvSpPr txBox="1">
              <a:spLocks noChangeArrowheads="1"/>
            </p:cNvSpPr>
            <p:nvPr/>
          </p:nvSpPr>
          <p:spPr bwMode="auto">
            <a:xfrm>
              <a:off x="3628844" y="4238926"/>
              <a:ext cx="788198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</a:t>
              </a:r>
            </a:p>
          </p:txBody>
        </p:sp>
      </p:grpSp>
      <p:grpSp>
        <p:nvGrpSpPr>
          <p:cNvPr id="8" name="组合 44"/>
          <p:cNvGrpSpPr/>
          <p:nvPr/>
        </p:nvGrpSpPr>
        <p:grpSpPr>
          <a:xfrm>
            <a:off x="1385646" y="2989878"/>
            <a:ext cx="1106090" cy="782137"/>
            <a:chOff x="395536" y="4154572"/>
            <a:chExt cx="1474787" cy="276998"/>
          </a:xfrm>
        </p:grpSpPr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>
              <a:off x="395536" y="4154572"/>
              <a:ext cx="1474787" cy="276998"/>
            </a:xfrm>
            <a:prstGeom prst="homePlate">
              <a:avLst>
                <a:gd name="adj" fmla="val 36575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645741" y="4218359"/>
              <a:ext cx="831127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计划</a:t>
              </a:r>
            </a:p>
          </p:txBody>
        </p:sp>
      </p:grpSp>
      <p:grpSp>
        <p:nvGrpSpPr>
          <p:cNvPr id="9" name="组合 45"/>
          <p:cNvGrpSpPr/>
          <p:nvPr/>
        </p:nvGrpSpPr>
        <p:grpSpPr>
          <a:xfrm>
            <a:off x="2357753" y="2989878"/>
            <a:ext cx="1137047" cy="782137"/>
            <a:chOff x="1691680" y="4154572"/>
            <a:chExt cx="1516062" cy="276998"/>
          </a:xfrm>
        </p:grpSpPr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>
              <a:off x="1691680" y="4154572"/>
              <a:ext cx="1516062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2267746" y="4218361"/>
              <a:ext cx="864097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4409982" y="2989878"/>
            <a:ext cx="1137047" cy="782137"/>
            <a:chOff x="4427984" y="4154572"/>
            <a:chExt cx="1516063" cy="276998"/>
          </a:xfrm>
        </p:grpSpPr>
        <p:sp>
          <p:nvSpPr>
            <p:cNvPr id="31" name="AutoShape 13"/>
            <p:cNvSpPr>
              <a:spLocks noChangeArrowheads="1"/>
            </p:cNvSpPr>
            <p:nvPr/>
          </p:nvSpPr>
          <p:spPr bwMode="auto">
            <a:xfrm>
              <a:off x="4427984" y="4154572"/>
              <a:ext cx="1516063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966011" y="4232203"/>
              <a:ext cx="831776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</p:grpSp>
      <p:grpSp>
        <p:nvGrpSpPr>
          <p:cNvPr id="11" name="组合 48"/>
          <p:cNvGrpSpPr/>
          <p:nvPr/>
        </p:nvGrpSpPr>
        <p:grpSpPr>
          <a:xfrm>
            <a:off x="5436095" y="2989878"/>
            <a:ext cx="1137047" cy="782137"/>
            <a:chOff x="5796136" y="4154572"/>
            <a:chExt cx="1516062" cy="276998"/>
          </a:xfrm>
        </p:grpSpPr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5796136" y="4154572"/>
              <a:ext cx="1516062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6300192" y="4238773"/>
              <a:ext cx="833362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</a:t>
              </a:r>
            </a:p>
          </p:txBody>
        </p:sp>
      </p:grpSp>
      <p:grpSp>
        <p:nvGrpSpPr>
          <p:cNvPr id="12" name="组合 49"/>
          <p:cNvGrpSpPr/>
          <p:nvPr/>
        </p:nvGrpSpPr>
        <p:grpSpPr>
          <a:xfrm>
            <a:off x="6376665" y="2989878"/>
            <a:ext cx="1194035" cy="782137"/>
            <a:chOff x="7050228" y="4154572"/>
            <a:chExt cx="1592047" cy="276998"/>
          </a:xfrm>
        </p:grpSpPr>
        <p:sp>
          <p:nvSpPr>
            <p:cNvPr id="33" name="AutoShape 15"/>
            <p:cNvSpPr>
              <a:spLocks noChangeArrowheads="1"/>
            </p:cNvSpPr>
            <p:nvPr/>
          </p:nvSpPr>
          <p:spPr bwMode="auto">
            <a:xfrm>
              <a:off x="7050228" y="4154572"/>
              <a:ext cx="1592047" cy="276998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7585016" y="4237531"/>
              <a:ext cx="833363" cy="981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报告</a:t>
              </a:r>
            </a:p>
          </p:txBody>
        </p:sp>
      </p:grp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473479" y="341206"/>
            <a:ext cx="4340023" cy="526059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传统的软件测试过程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1"/>
          </p:nvPr>
        </p:nvSpPr>
        <p:spPr>
          <a:xfrm>
            <a:off x="6286512" y="4768469"/>
            <a:ext cx="1600200" cy="240506"/>
          </a:xfrm>
        </p:spPr>
        <p:txBody>
          <a:bodyPr/>
          <a:lstStyle/>
          <a:p>
            <a:pPr>
              <a:defRPr/>
            </a:pPr>
            <a:fld id="{0358D898-0979-47C6-BE81-A648CAA909AE}" type="slidenum">
              <a:rPr lang="zh-CN" altLang="en-US" sz="1350"/>
              <a:pPr>
                <a:defRPr/>
              </a:pPr>
              <a:t>8</a:t>
            </a:fld>
            <a:endParaRPr lang="en-US" altLang="zh-CN" sz="1350" dirty="0"/>
          </a:p>
        </p:txBody>
      </p:sp>
      <p:grpSp>
        <p:nvGrpSpPr>
          <p:cNvPr id="2" name="组合 51"/>
          <p:cNvGrpSpPr/>
          <p:nvPr/>
        </p:nvGrpSpPr>
        <p:grpSpPr>
          <a:xfrm>
            <a:off x="3540895" y="1759647"/>
            <a:ext cx="1620180" cy="756084"/>
            <a:chOff x="3131840" y="2348880"/>
            <a:chExt cx="2160240" cy="1008112"/>
          </a:xfrm>
        </p:grpSpPr>
        <p:sp>
          <p:nvSpPr>
            <p:cNvPr id="41" name="燕尾形 40"/>
            <p:cNvSpPr/>
            <p:nvPr/>
          </p:nvSpPr>
          <p:spPr>
            <a:xfrm>
              <a:off x="3131840" y="2348880"/>
              <a:ext cx="2160240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183182" name="Text Box 14"/>
            <p:cNvSpPr txBox="1">
              <a:spLocks noChangeArrowheads="1"/>
            </p:cNvSpPr>
            <p:nvPr/>
          </p:nvSpPr>
          <p:spPr bwMode="auto">
            <a:xfrm>
              <a:off x="3635896" y="2492896"/>
              <a:ext cx="1296144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单元与集成测试</a:t>
              </a:r>
            </a:p>
          </p:txBody>
        </p:sp>
      </p:grpSp>
      <p:grpSp>
        <p:nvGrpSpPr>
          <p:cNvPr id="3" name="组合 43"/>
          <p:cNvGrpSpPr/>
          <p:nvPr/>
        </p:nvGrpSpPr>
        <p:grpSpPr>
          <a:xfrm>
            <a:off x="1263661" y="1763090"/>
            <a:ext cx="1214017" cy="782138"/>
            <a:chOff x="-115627" y="2717102"/>
            <a:chExt cx="1618690" cy="302210"/>
          </a:xfrm>
        </p:grpSpPr>
        <p:sp>
          <p:nvSpPr>
            <p:cNvPr id="2183175" name="AutoShape 7"/>
            <p:cNvSpPr>
              <a:spLocks noChangeArrowheads="1"/>
            </p:cNvSpPr>
            <p:nvPr/>
          </p:nvSpPr>
          <p:spPr bwMode="auto">
            <a:xfrm>
              <a:off x="-115627" y="2717102"/>
              <a:ext cx="1618690" cy="302210"/>
            </a:xfrm>
            <a:prstGeom prst="homePlate">
              <a:avLst>
                <a:gd name="adj" fmla="val 36575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3" name="Text Box 15"/>
            <p:cNvSpPr txBox="1">
              <a:spLocks noChangeArrowheads="1"/>
            </p:cNvSpPr>
            <p:nvPr/>
          </p:nvSpPr>
          <p:spPr bwMode="auto">
            <a:xfrm>
              <a:off x="333847" y="2754814"/>
              <a:ext cx="819492" cy="2140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需求评审</a:t>
              </a:r>
            </a:p>
          </p:txBody>
        </p:sp>
      </p:grpSp>
      <p:grpSp>
        <p:nvGrpSpPr>
          <p:cNvPr id="4" name="组合 50"/>
          <p:cNvGrpSpPr/>
          <p:nvPr/>
        </p:nvGrpSpPr>
        <p:grpSpPr>
          <a:xfrm>
            <a:off x="2291109" y="1763090"/>
            <a:ext cx="1451328" cy="782138"/>
            <a:chOff x="1412759" y="2846267"/>
            <a:chExt cx="1935104" cy="450472"/>
          </a:xfrm>
        </p:grpSpPr>
        <p:sp>
          <p:nvSpPr>
            <p:cNvPr id="2183176" name="AutoShape 8"/>
            <p:cNvSpPr>
              <a:spLocks noChangeArrowheads="1"/>
            </p:cNvSpPr>
            <p:nvPr/>
          </p:nvSpPr>
          <p:spPr bwMode="auto">
            <a:xfrm>
              <a:off x="1412759" y="2846267"/>
              <a:ext cx="1935104" cy="450472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4" name="Text Box 16"/>
            <p:cNvSpPr txBox="1">
              <a:spLocks noChangeArrowheads="1"/>
            </p:cNvSpPr>
            <p:nvPr/>
          </p:nvSpPr>
          <p:spPr bwMode="auto">
            <a:xfrm>
              <a:off x="2172228" y="2921550"/>
              <a:ext cx="864095" cy="3190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设计评审</a:t>
              </a:r>
            </a:p>
          </p:txBody>
        </p:sp>
      </p:grpSp>
      <p:grpSp>
        <p:nvGrpSpPr>
          <p:cNvPr id="5" name="组合 52"/>
          <p:cNvGrpSpPr/>
          <p:nvPr/>
        </p:nvGrpSpPr>
        <p:grpSpPr>
          <a:xfrm>
            <a:off x="4950043" y="1761660"/>
            <a:ext cx="1372446" cy="756084"/>
            <a:chOff x="5148065" y="2348880"/>
            <a:chExt cx="1829928" cy="1008112"/>
          </a:xfrm>
        </p:grpSpPr>
        <p:sp>
          <p:nvSpPr>
            <p:cNvPr id="43" name="燕尾形 42"/>
            <p:cNvSpPr/>
            <p:nvPr/>
          </p:nvSpPr>
          <p:spPr>
            <a:xfrm>
              <a:off x="5148065" y="2348880"/>
              <a:ext cx="1829928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183186" name="Text Box 18"/>
            <p:cNvSpPr txBox="1">
              <a:spLocks noChangeArrowheads="1"/>
            </p:cNvSpPr>
            <p:nvPr/>
          </p:nvSpPr>
          <p:spPr bwMode="auto">
            <a:xfrm>
              <a:off x="5737259" y="2483604"/>
              <a:ext cx="649288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系统测试</a:t>
              </a:r>
            </a:p>
          </p:txBody>
        </p:sp>
      </p:grpSp>
      <p:grpSp>
        <p:nvGrpSpPr>
          <p:cNvPr id="6" name="组合 53"/>
          <p:cNvGrpSpPr/>
          <p:nvPr/>
        </p:nvGrpSpPr>
        <p:grpSpPr>
          <a:xfrm>
            <a:off x="6126648" y="1759647"/>
            <a:ext cx="1333757" cy="756084"/>
            <a:chOff x="6977992" y="2339595"/>
            <a:chExt cx="1778342" cy="1008111"/>
          </a:xfrm>
        </p:grpSpPr>
        <p:sp>
          <p:nvSpPr>
            <p:cNvPr id="2183180" name="AutoShape 12"/>
            <p:cNvSpPr>
              <a:spLocks noChangeArrowheads="1"/>
            </p:cNvSpPr>
            <p:nvPr/>
          </p:nvSpPr>
          <p:spPr bwMode="auto">
            <a:xfrm>
              <a:off x="6977992" y="2339595"/>
              <a:ext cx="1778342" cy="1008111"/>
            </a:xfrm>
            <a:prstGeom prst="chevron">
              <a:avLst>
                <a:gd name="adj" fmla="val 37598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2183187" name="Text Box 19"/>
            <p:cNvSpPr txBox="1">
              <a:spLocks noChangeArrowheads="1"/>
            </p:cNvSpPr>
            <p:nvPr/>
          </p:nvSpPr>
          <p:spPr bwMode="auto">
            <a:xfrm>
              <a:off x="7596336" y="2492896"/>
              <a:ext cx="649288" cy="7386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验收测试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11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4D40-1D69-FE20-78A8-FB817A3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</a:t>
            </a:r>
            <a:r>
              <a:rPr lang="zh-CN" altLang="en-US" dirty="0">
                <a:effectLst/>
              </a:rPr>
              <a:t>的生命周期</a:t>
            </a:r>
            <a:endParaRPr kumimoji="1" lang="zh-CN" altLang="en-US" dirty="0"/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EA697D01-EA1E-E09E-99D2-080ACD599571}"/>
              </a:ext>
            </a:extLst>
          </p:cNvPr>
          <p:cNvSpPr/>
          <p:nvPr/>
        </p:nvSpPr>
        <p:spPr bwMode="gray">
          <a:xfrm>
            <a:off x="5349686" y="1761660"/>
            <a:ext cx="1620180" cy="756084"/>
          </a:xfrm>
          <a:prstGeom prst="chevron">
            <a:avLst>
              <a:gd name="adj" fmla="val 40216"/>
            </a:avLst>
          </a:prstGeom>
          <a:solidFill>
            <a:schemeClr val="bg1">
              <a:lumMod val="65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2ED53124-B5F3-54D1-F064-170C87350681}"/>
              </a:ext>
            </a:extLst>
          </p:cNvPr>
          <p:cNvSpPr/>
          <p:nvPr/>
        </p:nvSpPr>
        <p:spPr bwMode="gray">
          <a:xfrm>
            <a:off x="1331640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A1FCBCF7-0875-708E-2C17-5EDCDB149865}"/>
              </a:ext>
            </a:extLst>
          </p:cNvPr>
          <p:cNvSpPr/>
          <p:nvPr/>
        </p:nvSpPr>
        <p:spPr bwMode="gray">
          <a:xfrm>
            <a:off x="2498170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B2B47F0D-9F99-6C64-8441-C3603BF957CC}"/>
              </a:ext>
            </a:extLst>
          </p:cNvPr>
          <p:cNvSpPr/>
          <p:nvPr/>
        </p:nvSpPr>
        <p:spPr bwMode="gray">
          <a:xfrm>
            <a:off x="4135773" y="2642483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D24EFE44-4D39-6DF5-DF92-F0F7BA44A776}"/>
              </a:ext>
            </a:extLst>
          </p:cNvPr>
          <p:cNvSpPr/>
          <p:nvPr/>
        </p:nvSpPr>
        <p:spPr bwMode="gray">
          <a:xfrm>
            <a:off x="5868144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ADCE0327-5561-995B-749E-E2B053D6CE50}"/>
              </a:ext>
            </a:extLst>
          </p:cNvPr>
          <p:cNvSpPr/>
          <p:nvPr/>
        </p:nvSpPr>
        <p:spPr bwMode="gray">
          <a:xfrm>
            <a:off x="7293903" y="2625758"/>
            <a:ext cx="453650" cy="756084"/>
          </a:xfrm>
          <a:prstGeom prst="downArrow">
            <a:avLst/>
          </a:prstGeom>
          <a:gradFill>
            <a:gsLst>
              <a:gs pos="0">
                <a:schemeClr val="bg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0" name="折角形 9">
            <a:extLst>
              <a:ext uri="{FF2B5EF4-FFF2-40B4-BE49-F238E27FC236}">
                <a16:creationId xmlns:a16="http://schemas.microsoft.com/office/drawing/2014/main" id="{950ED067-E49B-5E1C-827D-357501AF71AB}"/>
              </a:ext>
            </a:extLst>
          </p:cNvPr>
          <p:cNvSpPr/>
          <p:nvPr/>
        </p:nvSpPr>
        <p:spPr bwMode="gray">
          <a:xfrm>
            <a:off x="1007604" y="3435846"/>
            <a:ext cx="1036915" cy="626469"/>
          </a:xfrm>
          <a:prstGeom prst="foldedCorner">
            <a:avLst>
              <a:gd name="adj" fmla="val 35692"/>
            </a:avLst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/>
              <a:t>需求缺陷</a:t>
            </a:r>
          </a:p>
        </p:txBody>
      </p:sp>
      <p:sp>
        <p:nvSpPr>
          <p:cNvPr id="11" name="折角形 10">
            <a:extLst>
              <a:ext uri="{FF2B5EF4-FFF2-40B4-BE49-F238E27FC236}">
                <a16:creationId xmlns:a16="http://schemas.microsoft.com/office/drawing/2014/main" id="{20906A24-3294-46E8-4518-84B5BFEA7E3D}"/>
              </a:ext>
            </a:extLst>
          </p:cNvPr>
          <p:cNvSpPr/>
          <p:nvPr/>
        </p:nvSpPr>
        <p:spPr bwMode="gray">
          <a:xfrm>
            <a:off x="2238941" y="3435846"/>
            <a:ext cx="1036915" cy="626469"/>
          </a:xfrm>
          <a:prstGeom prst="foldedCorner">
            <a:avLst>
              <a:gd name="adj" fmla="val 33790"/>
            </a:avLst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/>
              <a:t>设计缺陷</a:t>
            </a:r>
          </a:p>
        </p:txBody>
      </p:sp>
      <p:sp>
        <p:nvSpPr>
          <p:cNvPr id="13" name="折角形 12">
            <a:extLst>
              <a:ext uri="{FF2B5EF4-FFF2-40B4-BE49-F238E27FC236}">
                <a16:creationId xmlns:a16="http://schemas.microsoft.com/office/drawing/2014/main" id="{F70EA5D3-AE6B-355E-806C-3882F4A673D6}"/>
              </a:ext>
            </a:extLst>
          </p:cNvPr>
          <p:cNvSpPr/>
          <p:nvPr/>
        </p:nvSpPr>
        <p:spPr bwMode="gray">
          <a:xfrm>
            <a:off x="3729506" y="3435846"/>
            <a:ext cx="1244299" cy="626469"/>
          </a:xfrm>
          <a:prstGeom prst="foldedCorner">
            <a:avLst/>
          </a:prstGeom>
          <a:solidFill>
            <a:srgbClr val="FF6600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dirty="0"/>
              <a:t>代码和接口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缺陷</a:t>
            </a:r>
          </a:p>
        </p:txBody>
      </p:sp>
      <p:sp>
        <p:nvSpPr>
          <p:cNvPr id="14" name="折角形 13">
            <a:extLst>
              <a:ext uri="{FF2B5EF4-FFF2-40B4-BE49-F238E27FC236}">
                <a16:creationId xmlns:a16="http://schemas.microsoft.com/office/drawing/2014/main" id="{3959BC1C-D68F-7FF4-9232-463DD13EB48A}"/>
              </a:ext>
            </a:extLst>
          </p:cNvPr>
          <p:cNvSpPr/>
          <p:nvPr/>
        </p:nvSpPr>
        <p:spPr bwMode="gray">
          <a:xfrm>
            <a:off x="5608915" y="3381840"/>
            <a:ext cx="972108" cy="62646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620" dirty="0"/>
              <a:t>系统缺陷</a:t>
            </a:r>
          </a:p>
        </p:txBody>
      </p:sp>
      <p:sp>
        <p:nvSpPr>
          <p:cNvPr id="15" name="折角形 14">
            <a:extLst>
              <a:ext uri="{FF2B5EF4-FFF2-40B4-BE49-F238E27FC236}">
                <a16:creationId xmlns:a16="http://schemas.microsoft.com/office/drawing/2014/main" id="{872019CF-03D2-3281-94B8-FFAF2E2EA8F6}"/>
              </a:ext>
            </a:extLst>
          </p:cNvPr>
          <p:cNvSpPr/>
          <p:nvPr/>
        </p:nvSpPr>
        <p:spPr bwMode="gray">
          <a:xfrm>
            <a:off x="7099481" y="3381840"/>
            <a:ext cx="972108" cy="62646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620" dirty="0"/>
              <a:t>其它各种</a:t>
            </a:r>
            <a:endParaRPr kumimoji="1" lang="en-US" altLang="zh-CN" sz="1620" dirty="0"/>
          </a:p>
          <a:p>
            <a:pPr algn="ctr"/>
            <a:r>
              <a:rPr kumimoji="1" lang="zh-CN" altLang="en-US" sz="1620" dirty="0"/>
              <a:t>缺陷</a:t>
            </a:r>
          </a:p>
        </p:txBody>
      </p:sp>
      <p:sp>
        <p:nvSpPr>
          <p:cNvPr id="16" name="燕尾形 15">
            <a:extLst>
              <a:ext uri="{FF2B5EF4-FFF2-40B4-BE49-F238E27FC236}">
                <a16:creationId xmlns:a16="http://schemas.microsoft.com/office/drawing/2014/main" id="{3FE5C19C-1B8B-3784-3EF1-88C29EEDE6F0}"/>
              </a:ext>
            </a:extLst>
          </p:cNvPr>
          <p:cNvSpPr/>
          <p:nvPr/>
        </p:nvSpPr>
        <p:spPr bwMode="gray">
          <a:xfrm>
            <a:off x="2044519" y="1761660"/>
            <a:ext cx="1490566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7C17864E-3AAD-A494-6FC4-5A7960833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000" y="1869673"/>
            <a:ext cx="584358" cy="664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216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设计评审</a:t>
            </a:r>
          </a:p>
        </p:txBody>
      </p:sp>
      <p:sp>
        <p:nvSpPr>
          <p:cNvPr id="18" name="燕尾形 17">
            <a:extLst>
              <a:ext uri="{FF2B5EF4-FFF2-40B4-BE49-F238E27FC236}">
                <a16:creationId xmlns:a16="http://schemas.microsoft.com/office/drawing/2014/main" id="{FB954395-E693-CCCA-458D-C5F36FF8410D}"/>
              </a:ext>
            </a:extLst>
          </p:cNvPr>
          <p:cNvSpPr/>
          <p:nvPr/>
        </p:nvSpPr>
        <p:spPr bwMode="gray">
          <a:xfrm>
            <a:off x="748375" y="1761660"/>
            <a:ext cx="1490566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FE824D47-005A-C270-BE33-E414DE107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029" y="1869673"/>
            <a:ext cx="584358" cy="664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216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需求评审</a:t>
            </a:r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AEF5E32A-00F8-9243-61ED-5BBC16706179}"/>
              </a:ext>
            </a:extLst>
          </p:cNvPr>
          <p:cNvSpPr/>
          <p:nvPr/>
        </p:nvSpPr>
        <p:spPr bwMode="gray">
          <a:xfrm>
            <a:off x="3405471" y="1761660"/>
            <a:ext cx="2073830" cy="756084"/>
          </a:xfrm>
          <a:prstGeom prst="chevron">
            <a:avLst>
              <a:gd name="adj" fmla="val 40216"/>
            </a:avLst>
          </a:prstGeom>
          <a:solidFill>
            <a:srgbClr val="CCFFCC"/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21" name="Text Box 14">
            <a:extLst>
              <a:ext uri="{FF2B5EF4-FFF2-40B4-BE49-F238E27FC236}">
                <a16:creationId xmlns:a16="http://schemas.microsoft.com/office/drawing/2014/main" id="{66DD00E7-836B-0917-C7F3-8791E3FFE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1869673"/>
            <a:ext cx="1166530" cy="664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16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单元与集成测试</a:t>
            </a:r>
          </a:p>
        </p:txBody>
      </p:sp>
      <p:sp>
        <p:nvSpPr>
          <p:cNvPr id="22" name="燕尾形 21">
            <a:extLst>
              <a:ext uri="{FF2B5EF4-FFF2-40B4-BE49-F238E27FC236}">
                <a16:creationId xmlns:a16="http://schemas.microsoft.com/office/drawing/2014/main" id="{0061BD81-2FE0-9DBD-F45F-FD3375613697}"/>
              </a:ext>
            </a:extLst>
          </p:cNvPr>
          <p:cNvSpPr/>
          <p:nvPr/>
        </p:nvSpPr>
        <p:spPr bwMode="gray">
          <a:xfrm>
            <a:off x="6775445" y="1761660"/>
            <a:ext cx="1490566" cy="756084"/>
          </a:xfrm>
          <a:prstGeom prst="chevron">
            <a:avLst>
              <a:gd name="adj" fmla="val 40216"/>
            </a:avLst>
          </a:prstGeom>
          <a:solidFill>
            <a:schemeClr val="bg1">
              <a:lumMod val="65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5DA96D98-B5EE-59CA-46A1-5DD525E56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951" y="1869673"/>
            <a:ext cx="584359" cy="664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216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系统测试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2F5B4F7E-B96C-9D1E-4A1D-020F71185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3903" y="1869673"/>
            <a:ext cx="584359" cy="6647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216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验收测试</a:t>
            </a:r>
          </a:p>
        </p:txBody>
      </p:sp>
    </p:spTree>
    <p:extLst>
      <p:ext uri="{BB962C8B-B14F-4D97-AF65-F5344CB8AC3E}">
        <p14:creationId xmlns:p14="http://schemas.microsoft.com/office/powerpoint/2010/main" val="28952810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A5NDI2ZWFiMmI1OWE2N2QwMWFkNmFlNWQxNGI5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3360</TotalTime>
  <Words>4427</Words>
  <Application>Microsoft Macintosh PowerPoint</Application>
  <PresentationFormat>全屏显示(16:9)</PresentationFormat>
  <Paragraphs>581</Paragraphs>
  <Slides>76</Slides>
  <Notes>50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5" baseType="lpstr">
      <vt:lpstr>楷体</vt:lpstr>
      <vt:lpstr>楷体</vt:lpstr>
      <vt:lpstr>楷体_GB2312</vt:lpstr>
      <vt:lpstr>思源黑体</vt:lpstr>
      <vt:lpstr>思源黑体 Bold</vt:lpstr>
      <vt:lpstr>思源黑体 CN Normal</vt:lpstr>
      <vt:lpstr>思源黑体 Medium</vt:lpstr>
      <vt:lpstr>宋体</vt:lpstr>
      <vt:lpstr>微软雅黑</vt:lpstr>
      <vt:lpstr>微软雅黑</vt:lpstr>
      <vt:lpstr>微软雅黑 Light</vt:lpstr>
      <vt:lpstr>Yuanti SC</vt:lpstr>
      <vt:lpstr>Arial</vt:lpstr>
      <vt:lpstr>Calibri</vt:lpstr>
      <vt:lpstr>Tahoma</vt:lpstr>
      <vt:lpstr>Times New Roman</vt:lpstr>
      <vt:lpstr>Wingdings</vt:lpstr>
      <vt:lpstr>Office 主题​​</vt:lpstr>
      <vt:lpstr>VISIO</vt:lpstr>
      <vt:lpstr>软件测试方法和技术</vt:lpstr>
      <vt:lpstr>第3章回顾</vt:lpstr>
      <vt:lpstr>PowerPoint 演示文稿</vt:lpstr>
      <vt:lpstr>软件测试贯穿全生命周期</vt:lpstr>
      <vt:lpstr>测试左移和测试右移</vt:lpstr>
      <vt:lpstr>测试左移</vt:lpstr>
      <vt:lpstr>PowerPoint 演示文稿</vt:lpstr>
      <vt:lpstr>传统的软件测试过程</vt:lpstr>
      <vt:lpstr>软件测试的生命周期</vt:lpstr>
      <vt:lpstr>系统测试的层次</vt:lpstr>
      <vt:lpstr>4.1.1  W模型</vt:lpstr>
      <vt:lpstr>4.1.2  TMap</vt:lpstr>
      <vt:lpstr>TMap描述的生命周期模型</vt:lpstr>
      <vt:lpstr>TMap基本内容</vt:lpstr>
      <vt:lpstr>TMap三大基石</vt:lpstr>
      <vt:lpstr>TMap NEXT之背景</vt:lpstr>
      <vt:lpstr>TMap NEXT</vt:lpstr>
      <vt:lpstr>Tmap NEXT生命周期模型</vt:lpstr>
      <vt:lpstr>BDTM</vt:lpstr>
      <vt:lpstr>PowerPoint 演示文稿</vt:lpstr>
      <vt:lpstr>4.2.1 敏捷测试的价值观和原则</vt:lpstr>
      <vt:lpstr>深入敏捷宣言背后的原则（1）</vt:lpstr>
      <vt:lpstr>深入敏捷宣言背后的原则（2）</vt:lpstr>
      <vt:lpstr>深入敏捷宣言背后的原则（3）</vt:lpstr>
      <vt:lpstr>敏捷测试特征</vt:lpstr>
      <vt:lpstr>4.2.2 传统测试和敏捷测试的区别</vt:lpstr>
      <vt:lpstr>敏捷测试=持续的质量反馈</vt:lpstr>
      <vt:lpstr>敏捷Scrum测试流程</vt:lpstr>
      <vt:lpstr>4.2.4 基于会话的测试管理（SBTM）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SBTM 实践框架</vt:lpstr>
      <vt:lpstr>PowerPoint 演示文稿</vt:lpstr>
      <vt:lpstr>五大软件测试流派</vt:lpstr>
      <vt:lpstr>各测试流派的特征</vt:lpstr>
      <vt:lpstr>上下文驱动测试方法</vt:lpstr>
      <vt:lpstr>PowerPoint 演示文稿</vt:lpstr>
      <vt:lpstr>4.4.1  TMMi </vt:lpstr>
      <vt:lpstr>TMMi 5个级别简述</vt:lpstr>
      <vt:lpstr>TMMi 2～5级别内容</vt:lpstr>
      <vt:lpstr>TMMi结构 </vt:lpstr>
      <vt:lpstr>4.4.2  TPI NEXT </vt:lpstr>
      <vt:lpstr>TPI 20个关键域 </vt:lpstr>
      <vt:lpstr>TPI 级别</vt:lpstr>
      <vt:lpstr>TPI 检查点和建议</vt:lpstr>
      <vt:lpstr>TPI成熟度矩阵</vt:lpstr>
      <vt:lpstr>TPI NEXT</vt:lpstr>
      <vt:lpstr>TPI Next</vt:lpstr>
      <vt:lpstr>PowerPoint 演示文稿</vt:lpstr>
      <vt:lpstr>4.4.3  CTP</vt:lpstr>
      <vt:lpstr>CTP  12个关键过程 </vt:lpstr>
      <vt:lpstr>4.5.4  STEP </vt:lpstr>
      <vt:lpstr>STEP 强调度量</vt:lpstr>
      <vt:lpstr>STEP 比较 </vt:lpstr>
      <vt:lpstr>PowerPoint 演示文稿</vt:lpstr>
      <vt:lpstr>概述</vt:lpstr>
      <vt:lpstr>标准和质量体系认证</vt:lpstr>
      <vt:lpstr>从SC7标准集了解软件工程标准的结构</vt:lpstr>
      <vt:lpstr>主要软件质量标准</vt:lpstr>
      <vt:lpstr>软件测试行业标准</vt:lpstr>
      <vt:lpstr>完整的软件测试规范是怎样的</vt:lpstr>
      <vt:lpstr>制定测试规范需要考虑的内容</vt:lpstr>
      <vt:lpstr> GBT 15532-2008 《计算机软件测试规范》</vt:lpstr>
      <vt:lpstr>PowerPoint 演示文稿</vt:lpstr>
      <vt:lpstr>PowerPoint 演示文稿</vt:lpstr>
      <vt:lpstr>本章小结</vt:lpstr>
      <vt:lpstr>思考题</vt:lpstr>
      <vt:lpstr>感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328</cp:revision>
  <dcterms:created xsi:type="dcterms:W3CDTF">2020-06-18T01:06:00Z</dcterms:created>
  <dcterms:modified xsi:type="dcterms:W3CDTF">2022-12-24T01:12:47Z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426427AD8D144D0396529E473195E768</vt:lpwstr>
  </property>
</Properties>
</file>